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8"/>
  </p:notesMasterIdLst>
  <p:handoutMasterIdLst>
    <p:handoutMasterId r:id="rId39"/>
  </p:handoutMasterIdLst>
  <p:sldIdLst>
    <p:sldId id="266" r:id="rId5"/>
    <p:sldId id="267" r:id="rId6"/>
    <p:sldId id="268" r:id="rId7"/>
    <p:sldId id="269" r:id="rId8"/>
    <p:sldId id="270" r:id="rId9"/>
    <p:sldId id="271" r:id="rId10"/>
    <p:sldId id="272" r:id="rId11"/>
    <p:sldId id="273" r:id="rId12"/>
    <p:sldId id="274" r:id="rId13"/>
    <p:sldId id="285" r:id="rId14"/>
    <p:sldId id="286" r:id="rId15"/>
    <p:sldId id="287" r:id="rId16"/>
    <p:sldId id="288" r:id="rId17"/>
    <p:sldId id="289" r:id="rId18"/>
    <p:sldId id="290" r:id="rId19"/>
    <p:sldId id="291" r:id="rId20"/>
    <p:sldId id="292" r:id="rId21"/>
    <p:sldId id="293" r:id="rId22"/>
    <p:sldId id="294" r:id="rId23"/>
    <p:sldId id="275" r:id="rId24"/>
    <p:sldId id="276" r:id="rId25"/>
    <p:sldId id="257" r:id="rId26"/>
    <p:sldId id="259" r:id="rId27"/>
    <p:sldId id="260" r:id="rId28"/>
    <p:sldId id="277" r:id="rId29"/>
    <p:sldId id="278" r:id="rId30"/>
    <p:sldId id="279" r:id="rId31"/>
    <p:sldId id="280" r:id="rId32"/>
    <p:sldId id="281" r:id="rId33"/>
    <p:sldId id="282" r:id="rId34"/>
    <p:sldId id="283" r:id="rId35"/>
    <p:sldId id="284" r:id="rId36"/>
    <p:sldId id="263" r:id="rId3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7104" userDrawn="1">
          <p15:clr>
            <a:srgbClr val="A4A3A4"/>
          </p15:clr>
        </p15:guide>
        <p15:guide id="3" orient="horz" pos="40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734F"/>
    <a:srgbClr val="660000"/>
    <a:srgbClr val="0432FF"/>
    <a:srgbClr val="00FDFF"/>
    <a:srgbClr val="FF7361"/>
    <a:srgbClr val="3E6A0A"/>
    <a:srgbClr val="FFE2FF"/>
    <a:srgbClr val="FF6314"/>
    <a:srgbClr val="146A11"/>
    <a:srgbClr val="1C8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77" autoAdjust="0"/>
    <p:restoredTop sz="94662" autoAdjust="0"/>
  </p:normalViewPr>
  <p:slideViewPr>
    <p:cSldViewPr snapToGrid="0" showGuides="1">
      <p:cViewPr varScale="1">
        <p:scale>
          <a:sx n="72" d="100"/>
          <a:sy n="72" d="100"/>
        </p:scale>
        <p:origin x="978" y="204"/>
      </p:cViewPr>
      <p:guideLst>
        <p:guide orient="horz" pos="3456"/>
        <p:guide pos="7104"/>
        <p:guide orient="horz" pos="402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CF97D64-3292-4273-8530-02B2FA056598}" type="datetimeFigureOut">
              <a:rPr lang="en-US" smtClean="0"/>
              <a:t>12/20/2023</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A6969B9-F3EC-4F12-BC82-5946B1135C98}" type="slidenum">
              <a:rPr lang="en-US" smtClean="0"/>
              <a:t>‹#›</a:t>
            </a:fld>
            <a:endParaRPr lang="en-US"/>
          </a:p>
        </p:txBody>
      </p:sp>
    </p:spTree>
    <p:extLst>
      <p:ext uri="{BB962C8B-B14F-4D97-AF65-F5344CB8AC3E}">
        <p14:creationId xmlns:p14="http://schemas.microsoft.com/office/powerpoint/2010/main" val="28658897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85DBFA19-ECE9-44F2-9038-9314DD4CA1D0}" type="datetimeFigureOut">
              <a:rPr lang="en-US" smtClean="0"/>
              <a:t>12/20/2023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A36A58D-550B-4064-9B7A-FDEF76AE7163}" type="slidenum">
              <a:rPr lang="en-US" smtClean="0"/>
              <a:t>‹#›</a:t>
            </a:fld>
            <a:endParaRPr lang="en-US"/>
          </a:p>
        </p:txBody>
      </p:sp>
    </p:spTree>
    <p:extLst>
      <p:ext uri="{BB962C8B-B14F-4D97-AF65-F5344CB8AC3E}">
        <p14:creationId xmlns:p14="http://schemas.microsoft.com/office/powerpoint/2010/main" val="273864574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584919" y="4851400"/>
            <a:ext cx="2062562" cy="484749"/>
          </a:xfrm>
          <a:prstGeom prst="rect">
            <a:avLst/>
          </a:prstGeom>
        </p:spPr>
      </p:pic>
    </p:spTree>
    <p:extLst>
      <p:ext uri="{BB962C8B-B14F-4D97-AF65-F5344CB8AC3E}">
        <p14:creationId xmlns:p14="http://schemas.microsoft.com/office/powerpoint/2010/main" val="1667785302"/>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9E06EECB-CC6A-7E45-856C-EF949922C13E}"/>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304A908-848E-B645-A09A-48335DEB391A}"/>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0A4684AC-C116-0A49-B9DE-2C0D9D7923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BFBE38C7-269E-C442-B9F6-7516C489A1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79785A3B-837A-074B-9B6C-0D1A78FE0245}"/>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540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E2FEFA64-8100-0A43-BB01-C116AD1461C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D3F59980-FBD2-3548-9625-C25D9EC160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1" name="Picture 10">
            <a:extLst>
              <a:ext uri="{FF2B5EF4-FFF2-40B4-BE49-F238E27FC236}">
                <a16:creationId xmlns:a16="http://schemas.microsoft.com/office/drawing/2014/main" id="{5FF2F03A-F0F6-C043-B682-A40BC6DC38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2" name="Rectangle 11">
            <a:extLst>
              <a:ext uri="{FF2B5EF4-FFF2-40B4-BE49-F238E27FC236}">
                <a16:creationId xmlns:a16="http://schemas.microsoft.com/office/drawing/2014/main" id="{E3ADA41B-C4D5-054F-93D2-8AF0BAC8FD4F}"/>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53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v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0546" y="5729663"/>
            <a:ext cx="2332454" cy="548180"/>
          </a:xfrm>
          <a:prstGeom prst="rect">
            <a:avLst/>
          </a:prstGeom>
        </p:spPr>
      </p:pic>
    </p:spTree>
    <p:extLst>
      <p:ext uri="{BB962C8B-B14F-4D97-AF65-F5344CB8AC3E}">
        <p14:creationId xmlns:p14="http://schemas.microsoft.com/office/powerpoint/2010/main" val="245594631"/>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v3">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8472"/>
          <a:stretch/>
        </p:blipFill>
        <p:spPr>
          <a:xfrm>
            <a:off x="0" y="0"/>
            <a:ext cx="39243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3530600" y="-101600"/>
            <a:ext cx="8661400" cy="6959600"/>
          </a:xfrm>
          <a:prstGeom prst="rect">
            <a:avLst/>
          </a:prstGeom>
          <a:solidFill>
            <a:schemeClr val="accent1">
              <a:alpha val="3690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4711700" y="3426568"/>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4711700" y="1751526"/>
            <a:ext cx="6743700" cy="14478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00600" y="5067652"/>
            <a:ext cx="2332452" cy="548180"/>
          </a:xfrm>
          <a:prstGeom prst="rect">
            <a:avLst/>
          </a:prstGeom>
        </p:spPr>
      </p:pic>
    </p:spTree>
    <p:extLst>
      <p:ext uri="{BB962C8B-B14F-4D97-AF65-F5344CB8AC3E}">
        <p14:creationId xmlns:p14="http://schemas.microsoft.com/office/powerpoint/2010/main" val="201864240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2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26F2C04-C97C-2A42-86B8-6666E489A80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914400" y="1825625"/>
            <a:ext cx="10439400" cy="3752215"/>
          </a:xfrm>
        </p:spPr>
        <p:txBody>
          <a:bodyPr>
            <a:normAutofit/>
          </a:bodyPr>
          <a:lstStyle>
            <a:lvl1pPr>
              <a:lnSpc>
                <a:spcPct val="100000"/>
              </a:lnSpc>
              <a:defRPr sz="2400">
                <a:solidFill>
                  <a:schemeClr val="tx1"/>
                </a:solidFill>
                <a:latin typeface="Segoe UI" panose="020B0502040204020203" pitchFamily="34" charset="0"/>
                <a:cs typeface="Segoe UI" panose="020B0502040204020203" pitchFamily="34" charset="0"/>
              </a:defRPr>
            </a:lvl1pPr>
            <a:lvl2pPr>
              <a:lnSpc>
                <a:spcPct val="100000"/>
              </a:lnSpc>
              <a:defRPr sz="2000">
                <a:solidFill>
                  <a:schemeClr val="tx1"/>
                </a:solidFill>
                <a:latin typeface="Segoe UI" panose="020B0502040204020203" pitchFamily="34" charset="0"/>
                <a:cs typeface="Segoe UI" panose="020B0502040204020203" pitchFamily="34" charset="0"/>
              </a:defRPr>
            </a:lvl2pPr>
            <a:lvl3pPr>
              <a:lnSpc>
                <a:spcPct val="100000"/>
              </a:lnSpc>
              <a:defRPr sz="2000">
                <a:solidFill>
                  <a:schemeClr val="tx1"/>
                </a:solidFill>
                <a:latin typeface="Segoe UI" panose="020B0502040204020203" pitchFamily="34" charset="0"/>
                <a:cs typeface="Segoe UI" panose="020B0502040204020203" pitchFamily="34" charset="0"/>
              </a:defRPr>
            </a:lvl3pPr>
            <a:lvl4pPr>
              <a:lnSpc>
                <a:spcPct val="100000"/>
              </a:lnSpc>
              <a:defRPr sz="2000">
                <a:solidFill>
                  <a:schemeClr val="tx1"/>
                </a:solidFill>
                <a:latin typeface="Segoe UI" panose="020B0502040204020203" pitchFamily="34" charset="0"/>
                <a:cs typeface="Segoe UI" panose="020B0502040204020203" pitchFamily="34" charset="0"/>
              </a:defRPr>
            </a:lvl4pPr>
            <a:lvl5pPr>
              <a:lnSpc>
                <a:spcPct val="100000"/>
              </a:lnSpc>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p>
            <a:fld id="{6D34FDA3-2B15-4C9C-B677-C441CD8315A2}" type="slidenum">
              <a:rPr lang="en-US" smtClean="0"/>
              <a:t>‹#›</a:t>
            </a:fld>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F3305E83-A931-9345-BA85-1506D12C90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2" name="Picture 11">
            <a:extLst>
              <a:ext uri="{FF2B5EF4-FFF2-40B4-BE49-F238E27FC236}">
                <a16:creationId xmlns:a16="http://schemas.microsoft.com/office/drawing/2014/main" id="{89215372-2023-7C48-838C-17D9AF9982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5" name="Rectangle 14">
            <a:extLst>
              <a:ext uri="{FF2B5EF4-FFF2-40B4-BE49-F238E27FC236}">
                <a16:creationId xmlns:a16="http://schemas.microsoft.com/office/drawing/2014/main" id="{34F18419-E4DD-6B41-ACF3-63A713B351C6}"/>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036191"/>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7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ont.">
    <p:spTree>
      <p:nvGrpSpPr>
        <p:cNvPr id="1" name=""/>
        <p:cNvGrpSpPr/>
        <p:nvPr/>
      </p:nvGrpSpPr>
      <p:grpSpPr>
        <a:xfrm>
          <a:off x="0" y="0"/>
          <a:ext cx="0" cy="0"/>
          <a:chOff x="0" y="0"/>
          <a:chExt cx="0" cy="0"/>
        </a:xfrm>
      </p:grpSpPr>
      <p:sp>
        <p:nvSpPr>
          <p:cNvPr id="8" name="TextBox 7"/>
          <p:cNvSpPr txBox="1"/>
          <p:nvPr userDrawn="1"/>
        </p:nvSpPr>
        <p:spPr>
          <a:xfrm>
            <a:off x="1123116" y="1234937"/>
            <a:ext cx="10542857" cy="400110"/>
          </a:xfrm>
          <a:prstGeom prst="rect">
            <a:avLst/>
          </a:prstGeom>
          <a:noFill/>
        </p:spPr>
        <p:txBody>
          <a:bodyPr wrap="square" rtlCol="0">
            <a:spAutoFit/>
          </a:bodyPr>
          <a:lstStyle/>
          <a:p>
            <a:pPr algn="r"/>
            <a:r>
              <a:rPr lang="en-US" sz="2000" dirty="0">
                <a:solidFill>
                  <a:srgbClr val="660000"/>
                </a:solidFill>
                <a:latin typeface="Segoe UI" panose="020B0502040204020203" pitchFamily="34" charset="0"/>
                <a:ea typeface="Segoe UI Black" panose="020B0A02040204020203" pitchFamily="34" charset="0"/>
                <a:cs typeface="Segoe UI" panose="020B0502040204020203" pitchFamily="34" charset="0"/>
              </a:rPr>
              <a:t>cont.</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10" name="Rectangle 9">
            <a:extLst>
              <a:ext uri="{FF2B5EF4-FFF2-40B4-BE49-F238E27FC236}">
                <a16:creationId xmlns:a16="http://schemas.microsoft.com/office/drawing/2014/main" id="{02287685-0FFE-0546-96DA-22E031C6DF40}"/>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6717186-7540-954F-8B33-0065FCFDD218}"/>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2" name="Content Placeholder 2">
            <a:extLst>
              <a:ext uri="{FF2B5EF4-FFF2-40B4-BE49-F238E27FC236}">
                <a16:creationId xmlns:a16="http://schemas.microsoft.com/office/drawing/2014/main" id="{F9108958-4714-DC41-8781-2AAF58355EFE}"/>
              </a:ext>
            </a:extLst>
          </p:cNvPr>
          <p:cNvSpPr>
            <a:spLocks noGrp="1"/>
          </p:cNvSpPr>
          <p:nvPr>
            <p:ph idx="1"/>
          </p:nvPr>
        </p:nvSpPr>
        <p:spPr>
          <a:xfrm>
            <a:off x="914400" y="1825625"/>
            <a:ext cx="10439400" cy="3752215"/>
          </a:xfrm>
        </p:spPr>
        <p:txBody>
          <a:bodyPr>
            <a:normAutofit/>
          </a:bodyPr>
          <a:lstStyle>
            <a:lvl1pPr>
              <a:defRPr sz="240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descr="A black and white logo&#10;&#10;Description automatically generated with medium confidence">
            <a:extLst>
              <a:ext uri="{FF2B5EF4-FFF2-40B4-BE49-F238E27FC236}">
                <a16:creationId xmlns:a16="http://schemas.microsoft.com/office/drawing/2014/main" id="{38379BB2-48CC-1745-8F5A-DCCD25209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7" name="Picture 16">
            <a:extLst>
              <a:ext uri="{FF2B5EF4-FFF2-40B4-BE49-F238E27FC236}">
                <a16:creationId xmlns:a16="http://schemas.microsoft.com/office/drawing/2014/main" id="{96FA421E-DCC1-434B-B383-3EF9DC742D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8" name="Rectangle 17">
            <a:extLst>
              <a:ext uri="{FF2B5EF4-FFF2-40B4-BE49-F238E27FC236}">
                <a16:creationId xmlns:a16="http://schemas.microsoft.com/office/drawing/2014/main" id="{36F1D6CF-3759-2744-A327-133E3C1E1670}"/>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230595"/>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0D42D703-458F-D544-A171-2B6C630284B5}"/>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1B9EC3E-0AEB-A240-B5B5-B22738051C4C}"/>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81D01C33-1EA5-754E-A6B8-2C776A899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D118760E-9BAD-C84B-A197-C6118DD52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B9793F89-0A26-6741-B14D-59F474A9268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032444"/>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bg1">
                    <a:lumMod val="50000"/>
                  </a:schemeClr>
                </a:solidFill>
                <a:latin typeface="Segoe UI" panose="020B0502040204020203" pitchFamily="34" charset="0"/>
                <a:cs typeface="Segoe UI" panose="020B0502040204020203" pitchFamily="34" charset="0"/>
              </a:defRPr>
            </a:lvl2pPr>
            <a:lvl3pPr>
              <a:defRPr sz="2000">
                <a:solidFill>
                  <a:schemeClr val="bg1">
                    <a:lumMod val="50000"/>
                  </a:schemeClr>
                </a:solidFill>
                <a:latin typeface="Segoe UI" panose="020B0502040204020203" pitchFamily="34" charset="0"/>
                <a:cs typeface="Segoe UI" panose="020B0502040204020203" pitchFamily="34" charset="0"/>
              </a:defRPr>
            </a:lvl3pPr>
            <a:lvl4pPr>
              <a:defRPr sz="2000">
                <a:solidFill>
                  <a:schemeClr val="bg1">
                    <a:lumMod val="50000"/>
                  </a:schemeClr>
                </a:solidFill>
                <a:latin typeface="Segoe UI" panose="020B0502040204020203" pitchFamily="34" charset="0"/>
                <a:cs typeface="Segoe UI" panose="020B0502040204020203" pitchFamily="34" charset="0"/>
              </a:defRPr>
            </a:lvl4pPr>
            <a:lvl5pPr>
              <a:defRPr sz="2000">
                <a:solidFill>
                  <a:schemeClr val="bg1">
                    <a:lumMod val="50000"/>
                  </a:schemeClr>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1D3B941F-6A09-DE46-A4AF-C3BB30E35249}"/>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C9EDCF6-8246-6347-8822-9949A43E001D}"/>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68009889-B1C2-2A43-A911-6D16297510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90356079-81C5-284D-B80A-821C1B5A89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23605003-AE30-0E4E-B695-7EB7CAABB822}"/>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017962"/>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5105400" cy="3708719"/>
          </a:xfrm>
        </p:spPr>
        <p:txBody>
          <a:bodyPr/>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tx1"/>
                </a:solidFill>
                <a:latin typeface="Segoe UI" panose="020B0502040204020203" pitchFamily="34" charset="0"/>
                <a:cs typeface="Segoe UI" panose="020B0502040204020203" pitchFamily="34" charset="0"/>
              </a:defRPr>
            </a:lvl2pPr>
            <a:lvl3pPr>
              <a:defRPr sz="1800">
                <a:solidFill>
                  <a:schemeClr val="tx1"/>
                </a:solidFill>
                <a:latin typeface="Segoe UI" panose="020B0502040204020203" pitchFamily="34" charset="0"/>
                <a:cs typeface="Segoe UI" panose="020B0502040204020203" pitchFamily="34" charset="0"/>
              </a:defRPr>
            </a:lvl3pPr>
            <a:lvl4pPr>
              <a:defRPr sz="1800">
                <a:solidFill>
                  <a:schemeClr val="tx1"/>
                </a:solidFill>
                <a:latin typeface="Segoe UI" panose="020B0502040204020203" pitchFamily="34" charset="0"/>
                <a:cs typeface="Segoe UI" panose="020B0502040204020203" pitchFamily="34" charset="0"/>
              </a:defRPr>
            </a:lvl4pPr>
            <a:lvl5pPr>
              <a:defRPr sz="18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Content Placeholder 3"/>
          <p:cNvSpPr>
            <a:spLocks noGrp="1"/>
          </p:cNvSpPr>
          <p:nvPr>
            <p:ph sz="half" idx="2"/>
          </p:nvPr>
        </p:nvSpPr>
        <p:spPr>
          <a:xfrm>
            <a:off x="6425184" y="1825626"/>
            <a:ext cx="4928616"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AAE25D5-B8B3-7144-9618-2563870FA648}"/>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12472329-D95D-D045-A062-CEDEE17ACF7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2FC57E0-9B2E-1E40-B804-80321378A8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98E1125C-9541-844E-B674-5CCBFAF159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9EE6F30D-E6C9-B24B-B562-4AD935C7A37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11795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3666744" cy="3708719"/>
          </a:xfrm>
          <a:solidFill>
            <a:srgbClr val="004165">
              <a:alpha val="20000"/>
            </a:srgbClr>
          </a:solidFill>
        </p:spPr>
        <p:txBody>
          <a:bodyPr lIns="228600" tIns="228600" rIns="228600" bIns="228600"/>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bg1">
                    <a:lumMod val="50000"/>
                  </a:schemeClr>
                </a:solidFill>
                <a:latin typeface="Segoe UI" panose="020B0502040204020203" pitchFamily="34" charset="0"/>
                <a:cs typeface="Segoe UI" panose="020B0502040204020203" pitchFamily="34" charset="0"/>
              </a:defRPr>
            </a:lvl2pPr>
            <a:lvl3pPr>
              <a:defRPr sz="1800">
                <a:solidFill>
                  <a:schemeClr val="bg1">
                    <a:lumMod val="50000"/>
                  </a:schemeClr>
                </a:solidFill>
                <a:latin typeface="Segoe UI" panose="020B0502040204020203" pitchFamily="34" charset="0"/>
                <a:cs typeface="Segoe UI" panose="020B0502040204020203" pitchFamily="34" charset="0"/>
              </a:defRPr>
            </a:lvl3pPr>
            <a:lvl4pPr>
              <a:defRPr sz="1800">
                <a:solidFill>
                  <a:schemeClr val="bg1">
                    <a:lumMod val="50000"/>
                  </a:schemeClr>
                </a:solidFill>
                <a:latin typeface="Segoe UI" panose="020B0502040204020203" pitchFamily="34" charset="0"/>
                <a:cs typeface="Segoe UI" panose="020B0502040204020203" pitchFamily="34" charset="0"/>
              </a:defRPr>
            </a:lvl4pPr>
            <a:lvl5pPr>
              <a:defRPr sz="1800">
                <a:solidFill>
                  <a:schemeClr val="bg1">
                    <a:lumMod val="50000"/>
                  </a:schemeClr>
                </a:solidFill>
                <a:latin typeface="Segoe UI" panose="020B0502040204020203" pitchFamily="34" charset="0"/>
                <a:cs typeface="Segoe UI" panose="020B0502040204020203" pitchFamily="34" charset="0"/>
              </a:defRPr>
            </a:lvl5pPr>
          </a:lstStyle>
          <a:p>
            <a:pPr lvl="0"/>
            <a:r>
              <a:rPr lang="en-US" dirty="0"/>
              <a:t>Click to edit Master text styles</a:t>
            </a:r>
          </a:p>
        </p:txBody>
      </p:sp>
      <p:sp>
        <p:nvSpPr>
          <p:cNvPr id="4" name="Content Placeholder 3"/>
          <p:cNvSpPr>
            <a:spLocks noGrp="1"/>
          </p:cNvSpPr>
          <p:nvPr>
            <p:ph sz="half" idx="2"/>
          </p:nvPr>
        </p:nvSpPr>
        <p:spPr>
          <a:xfrm>
            <a:off x="5010912" y="1825626"/>
            <a:ext cx="6342888"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07E277C-1379-554F-B485-DF62EF5565AF}"/>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AF65EC8B-3186-6D46-9410-50CB0538F86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AB553CE-4592-B14C-9E7A-AB571593A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5712D2EF-B0B1-BB4D-A57B-12EFFF73CA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D813DC8D-A194-C141-B4DC-9A65EDA2C4C1}"/>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730956"/>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F29BAFB-157A-46F9-B4BB-2508FAAF550C}"/>
              </a:ext>
            </a:extLst>
          </p:cNvPr>
          <p:cNvSpPr>
            <a:spLocks noGrp="1"/>
          </p:cNvSpPr>
          <p:nvPr>
            <p:ph type="sldNum" sz="quarter" idx="4"/>
          </p:nvPr>
        </p:nvSpPr>
        <p:spPr>
          <a:xfrm>
            <a:off x="8610599" y="6356350"/>
            <a:ext cx="34288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FDA3-2B15-4C9C-B677-C441CD8315A2}" type="slidenum">
              <a:rPr lang="en-US" smtClean="0"/>
              <a:t>‹#›</a:t>
            </a:fld>
            <a:endParaRPr lang="en-US"/>
          </a:p>
        </p:txBody>
      </p:sp>
    </p:spTree>
    <p:extLst>
      <p:ext uri="{BB962C8B-B14F-4D97-AF65-F5344CB8AC3E}">
        <p14:creationId xmlns:p14="http://schemas.microsoft.com/office/powerpoint/2010/main" val="906510191"/>
      </p:ext>
    </p:extLst>
  </p:cSld>
  <p:clrMap bg1="lt1" tx1="dk1" bg2="lt2" tx2="dk2" accent1="accent1" accent2="accent2" accent3="accent3" accent4="accent4" accent5="accent5" accent6="accent6" hlink="hlink" folHlink="folHlink"/>
  <p:sldLayoutIdLst>
    <p:sldLayoutId id="2147483673" r:id="rId1"/>
    <p:sldLayoutId id="2147483694" r:id="rId2"/>
    <p:sldLayoutId id="2147483695" r:id="rId3"/>
    <p:sldLayoutId id="2147483674" r:id="rId4"/>
    <p:sldLayoutId id="2147483685" r:id="rId5"/>
    <p:sldLayoutId id="2147483686" r:id="rId6"/>
    <p:sldLayoutId id="2147483692" r:id="rId7"/>
    <p:sldLayoutId id="2147483688" r:id="rId8"/>
    <p:sldLayoutId id="2147483693"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sz="4400" b="0" i="0" kern="1200">
          <a:solidFill>
            <a:srgbClr val="660000"/>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i="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b="0" i="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fincen.gov/boi/small-entity-compliance-guide" TargetMode="External"/><Relationship Id="rId2" Type="http://schemas.openxmlformats.org/officeDocument/2006/relationships/hyperlink" Target="https://www.fincen.gov/boi"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Ben King, Ben Truax, and Josh Wold</a:t>
            </a:r>
          </a:p>
          <a:p>
            <a:r>
              <a:rPr lang="fr-FR" dirty="0"/>
              <a:t>12.20.2023</a:t>
            </a:r>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p:txBody>
          <a:bodyPr/>
          <a:lstStyle/>
          <a:p>
            <a:r>
              <a:rPr lang="en-US" dirty="0"/>
              <a:t>504B Legislative Update</a:t>
            </a:r>
          </a:p>
        </p:txBody>
      </p:sp>
    </p:spTree>
    <p:extLst>
      <p:ext uri="{BB962C8B-B14F-4D97-AF65-F5344CB8AC3E}">
        <p14:creationId xmlns:p14="http://schemas.microsoft.com/office/powerpoint/2010/main" val="213297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Amendments Affecting Eviction Procedure</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Changes to expedited procedure </a:t>
            </a:r>
          </a:p>
          <a:p>
            <a:endParaRPr lang="en-US" dirty="0"/>
          </a:p>
          <a:p>
            <a:r>
              <a:rPr lang="en-US" dirty="0"/>
              <a:t>New notice requirement </a:t>
            </a:r>
          </a:p>
          <a:p>
            <a:endParaRPr lang="en-US" dirty="0"/>
          </a:p>
          <a:p>
            <a:r>
              <a:rPr lang="en-US" dirty="0"/>
              <a:t>New requirements for eviction complaints  </a:t>
            </a:r>
          </a:p>
          <a:p>
            <a:endParaRPr lang="en-US" dirty="0"/>
          </a:p>
          <a:p>
            <a:r>
              <a:rPr lang="en-US" dirty="0"/>
              <a:t>Other minor changes </a:t>
            </a:r>
          </a:p>
          <a:p>
            <a:pPr marL="0" indent="0">
              <a:buNone/>
            </a:pPr>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22215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Changes to Expedited Procedure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504B.321, Subd. 2</a:t>
            </a:r>
          </a:p>
          <a:p>
            <a:endParaRPr lang="en-US" dirty="0"/>
          </a:p>
          <a:p>
            <a:r>
              <a:rPr lang="en-US" dirty="0"/>
              <a:t>Applies only to </a:t>
            </a:r>
          </a:p>
          <a:p>
            <a:pPr lvl="1"/>
            <a:r>
              <a:rPr lang="en-US" dirty="0"/>
              <a:t>residential tenants</a:t>
            </a:r>
          </a:p>
          <a:p>
            <a:pPr lvl="1"/>
            <a:r>
              <a:rPr lang="en-US" dirty="0"/>
              <a:t>actions brought under 504B.171 or when tenant engages in specific behavior</a:t>
            </a:r>
          </a:p>
          <a:p>
            <a:endParaRPr lang="en-US" dirty="0"/>
          </a:p>
          <a:p>
            <a:r>
              <a:rPr lang="en-US" dirty="0"/>
              <a:t>In line with changes to crime-free lease provisions </a:t>
            </a:r>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75661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Changes to Expedited Procedure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lnSpcReduction="10000"/>
          </a:bodyPr>
          <a:lstStyle/>
          <a:p>
            <a:r>
              <a:rPr lang="en-US" dirty="0"/>
              <a:t>Removed language</a:t>
            </a:r>
          </a:p>
          <a:p>
            <a:pPr lvl="1"/>
            <a:r>
              <a:rPr lang="en-US" dirty="0"/>
              <a:t>Nuisance </a:t>
            </a:r>
          </a:p>
          <a:p>
            <a:pPr lvl="1"/>
            <a:r>
              <a:rPr lang="en-US" dirty="0"/>
              <a:t>Other illegal behavior </a:t>
            </a:r>
          </a:p>
          <a:p>
            <a:endParaRPr lang="en-US" dirty="0"/>
          </a:p>
          <a:p>
            <a:r>
              <a:rPr lang="en-US" dirty="0"/>
              <a:t>New requirements</a:t>
            </a:r>
          </a:p>
          <a:p>
            <a:pPr lvl="1"/>
            <a:r>
              <a:rPr lang="en-US" dirty="0"/>
              <a:t>Seriously endangers safety</a:t>
            </a:r>
          </a:p>
          <a:p>
            <a:pPr lvl="1"/>
            <a:r>
              <a:rPr lang="en-US" dirty="0"/>
              <a:t>Intentionally and seriously damages property</a:t>
            </a:r>
          </a:p>
          <a:p>
            <a:pPr lvl="1"/>
            <a:endParaRPr lang="en-US" dirty="0"/>
          </a:p>
          <a:p>
            <a:r>
              <a:rPr lang="en-US" dirty="0"/>
              <a:t>No Consolidation </a:t>
            </a:r>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1241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Notice Requirement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fontScale="92500" lnSpcReduction="10000"/>
          </a:bodyPr>
          <a:lstStyle/>
          <a:p>
            <a:r>
              <a:rPr lang="en-US" dirty="0"/>
              <a:t>504B.321, Subd. 1a</a:t>
            </a:r>
          </a:p>
          <a:p>
            <a:endParaRPr lang="en-US" dirty="0"/>
          </a:p>
          <a:p>
            <a:r>
              <a:rPr lang="en-US" dirty="0"/>
              <a:t>Applies to </a:t>
            </a:r>
          </a:p>
          <a:p>
            <a:pPr lvl="1"/>
            <a:r>
              <a:rPr lang="en-US" dirty="0"/>
              <a:t>Evictions for nonpayment  </a:t>
            </a:r>
          </a:p>
          <a:p>
            <a:pPr lvl="1"/>
            <a:r>
              <a:rPr lang="en-US" dirty="0"/>
              <a:t>Residential tenants </a:t>
            </a:r>
          </a:p>
          <a:p>
            <a:endParaRPr lang="en-US" dirty="0"/>
          </a:p>
          <a:p>
            <a:r>
              <a:rPr lang="en-US" dirty="0"/>
              <a:t>14 day written notice (or longer)</a:t>
            </a:r>
          </a:p>
          <a:p>
            <a:endParaRPr lang="en-US" dirty="0"/>
          </a:p>
          <a:p>
            <a:r>
              <a:rPr lang="en-US" dirty="0"/>
              <a:t>Personal delivery or first class mail </a:t>
            </a:r>
          </a:p>
          <a:p>
            <a:pPr lvl="1"/>
            <a:endParaRPr lang="en-US" dirty="0"/>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2208073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Notice Requirement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The notice must include:</a:t>
            </a:r>
          </a:p>
          <a:p>
            <a:pPr lvl="1"/>
            <a:r>
              <a:rPr lang="en-US" dirty="0"/>
              <a:t>Total Due</a:t>
            </a:r>
          </a:p>
          <a:p>
            <a:pPr lvl="1"/>
            <a:r>
              <a:rPr lang="en-US" dirty="0"/>
              <a:t>Specific accounting</a:t>
            </a:r>
          </a:p>
          <a:p>
            <a:pPr lvl="1"/>
            <a:r>
              <a:rPr lang="en-US" dirty="0"/>
              <a:t>Name and address of authorized recipient </a:t>
            </a:r>
          </a:p>
          <a:p>
            <a:pPr lvl="1"/>
            <a:r>
              <a:rPr lang="en-US" dirty="0"/>
              <a:t>Specific statements</a:t>
            </a:r>
          </a:p>
          <a:p>
            <a:endParaRPr lang="en-US" dirty="0"/>
          </a:p>
          <a:p>
            <a:r>
              <a:rPr lang="en-US" dirty="0"/>
              <a:t>Potential for dismissal of eviction action </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832197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Notice Requirement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Notice constitutes a verified emergency </a:t>
            </a:r>
          </a:p>
          <a:p>
            <a:pPr lvl="1"/>
            <a:r>
              <a:rPr lang="en-US" dirty="0"/>
              <a:t>No additional proof </a:t>
            </a:r>
          </a:p>
          <a:p>
            <a:pPr lvl="1"/>
            <a:r>
              <a:rPr lang="en-US" dirty="0"/>
              <a:t>No landlord verification </a:t>
            </a:r>
          </a:p>
          <a:p>
            <a:pPr lvl="1"/>
            <a:endParaRPr lang="en-US" dirty="0"/>
          </a:p>
          <a:p>
            <a:pPr lvl="1"/>
            <a:endParaRPr lang="en-US" dirty="0"/>
          </a:p>
          <a:p>
            <a:r>
              <a:rPr lang="en-US" dirty="0"/>
              <a:t>New redemption option </a:t>
            </a:r>
          </a:p>
          <a:p>
            <a:pPr lvl="1"/>
            <a:r>
              <a:rPr lang="en-US" dirty="0"/>
              <a:t>Landlord required to accept guarantee from agency or nonprofit</a:t>
            </a:r>
          </a:p>
          <a:p>
            <a:pPr lvl="1"/>
            <a:r>
              <a:rPr lang="en-US" dirty="0"/>
              <a:t>504B.291, Subd. 1</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423755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Requirements for Eviction Complaints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504B.321, subd. 3</a:t>
            </a:r>
          </a:p>
          <a:p>
            <a:endParaRPr lang="en-US" dirty="0"/>
          </a:p>
          <a:p>
            <a:r>
              <a:rPr lang="en-US" dirty="0"/>
              <a:t>Must attach lease and any relevant addenda</a:t>
            </a:r>
          </a:p>
          <a:p>
            <a:endParaRPr lang="en-US" dirty="0"/>
          </a:p>
          <a:p>
            <a:r>
              <a:rPr lang="en-US" dirty="0"/>
              <a:t>Must attach 14 day notice if applicable</a:t>
            </a:r>
          </a:p>
          <a:p>
            <a:endParaRPr lang="en-US" dirty="0"/>
          </a:p>
          <a:p>
            <a:r>
              <a:rPr lang="en-US" dirty="0"/>
              <a:t>Must state whether the tenancy is affected by a housing subsidy program</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87103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Requirements for Eviction Complaints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lnSpcReduction="10000"/>
          </a:bodyPr>
          <a:lstStyle/>
          <a:p>
            <a:r>
              <a:rPr lang="en-US" dirty="0"/>
              <a:t>If alleging Nonpayment</a:t>
            </a:r>
          </a:p>
          <a:p>
            <a:pPr lvl="1"/>
            <a:r>
              <a:rPr lang="en-US" dirty="0"/>
              <a:t>Must attach a detailed accounting  </a:t>
            </a:r>
          </a:p>
          <a:p>
            <a:endParaRPr lang="en-US" dirty="0"/>
          </a:p>
          <a:p>
            <a:r>
              <a:rPr lang="en-US" dirty="0"/>
              <a:t>If alleging violation of 504B.171 (criminal act)</a:t>
            </a:r>
          </a:p>
          <a:p>
            <a:pPr lvl="1"/>
            <a:r>
              <a:rPr lang="en-US" dirty="0"/>
              <a:t>Must detail the conduct</a:t>
            </a:r>
          </a:p>
          <a:p>
            <a:pPr lvl="1"/>
            <a:r>
              <a:rPr lang="en-US" dirty="0"/>
              <a:t>Provide date of the conduct </a:t>
            </a:r>
          </a:p>
          <a:p>
            <a:endParaRPr lang="en-US" dirty="0"/>
          </a:p>
          <a:p>
            <a:r>
              <a:rPr lang="en-US" dirty="0"/>
              <a:t>If alleging violation of 504B.285 </a:t>
            </a:r>
          </a:p>
          <a:p>
            <a:pPr lvl="1"/>
            <a:r>
              <a:rPr lang="en-US" dirty="0"/>
              <a:t>Must attach notice to quit or notice to vacate  </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811320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New Requirements for Eviction Complaints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If alleging breach of lease</a:t>
            </a:r>
          </a:p>
          <a:p>
            <a:pPr lvl="1"/>
            <a:r>
              <a:rPr lang="en-US" dirty="0"/>
              <a:t>Clause breached </a:t>
            </a:r>
          </a:p>
          <a:p>
            <a:pPr lvl="1"/>
            <a:r>
              <a:rPr lang="en-US" dirty="0"/>
              <a:t>Conduct constituting breach</a:t>
            </a:r>
          </a:p>
          <a:p>
            <a:pPr lvl="1"/>
            <a:r>
              <a:rPr lang="en-US" dirty="0"/>
              <a:t>Date of alleged conduct</a:t>
            </a:r>
          </a:p>
          <a:p>
            <a:pPr lvl="1"/>
            <a:r>
              <a:rPr lang="en-US" dirty="0"/>
              <a:t>Clause granting the right to evict based on conduct</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446903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Other Minor Changes </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Eviction actions will no longer be public record</a:t>
            </a:r>
          </a:p>
          <a:p>
            <a:pPr lvl="1"/>
            <a:r>
              <a:rPr lang="en-US" dirty="0"/>
              <a:t>504B.321, subd. 6</a:t>
            </a:r>
          </a:p>
          <a:p>
            <a:endParaRPr lang="en-US" dirty="0"/>
          </a:p>
          <a:p>
            <a:r>
              <a:rPr lang="en-US" dirty="0"/>
              <a:t>Service by posting, plus</a:t>
            </a:r>
          </a:p>
          <a:p>
            <a:pPr lvl="1"/>
            <a:r>
              <a:rPr lang="en-US" dirty="0"/>
              <a:t>Mailing is still easiest option </a:t>
            </a:r>
          </a:p>
          <a:p>
            <a:pPr lvl="1"/>
            <a:r>
              <a:rPr lang="en-US" dirty="0"/>
              <a:t>New option: Form of regular communication with date and time stamp</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4FDA3-2B15-4C9C-B677-C441CD8315A2}"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287349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lstStyle/>
          <a:p>
            <a:r>
              <a:rPr lang="en-US" dirty="0"/>
              <a:t>Amendments likely to require changes to lease provisions</a:t>
            </a:r>
          </a:p>
          <a:p>
            <a:r>
              <a:rPr lang="en-US" dirty="0"/>
              <a:t>Amendments altering or creating new covenants </a:t>
            </a:r>
          </a:p>
          <a:p>
            <a:r>
              <a:rPr lang="en-US" dirty="0"/>
              <a:t>Amendments affecting eviction procedure</a:t>
            </a:r>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2</a:t>
            </a:fld>
            <a:endParaRPr lang="en-US"/>
          </a:p>
        </p:txBody>
      </p:sp>
    </p:spTree>
    <p:extLst>
      <p:ext uri="{BB962C8B-B14F-4D97-AF65-F5344CB8AC3E}">
        <p14:creationId xmlns:p14="http://schemas.microsoft.com/office/powerpoint/2010/main" val="469165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ACF09A-E2FA-2A4B-9C38-A0962BA491CC}"/>
              </a:ext>
            </a:extLst>
          </p:cNvPr>
          <p:cNvSpPr>
            <a:spLocks noGrp="1"/>
          </p:cNvSpPr>
          <p:nvPr>
            <p:ph type="sldNum" sz="quarter" idx="10"/>
          </p:nvPr>
        </p:nvSpPr>
        <p:spPr>
          <a:xfrm>
            <a:off x="8652163" y="6492875"/>
            <a:ext cx="3428883" cy="365125"/>
          </a:xfrm>
        </p:spPr>
        <p:txBody>
          <a:bodyPr/>
          <a:lstStyle/>
          <a:p>
            <a:fld id="{6D34FDA3-2B15-4C9C-B677-C441CD8315A2}" type="slidenum">
              <a:rPr lang="en-US" smtClean="0"/>
              <a:t>20</a:t>
            </a:fld>
            <a:endParaRPr lang="en-US"/>
          </a:p>
        </p:txBody>
      </p:sp>
      <p:sp>
        <p:nvSpPr>
          <p:cNvPr id="3" name="Title 2">
            <a:extLst>
              <a:ext uri="{FF2B5EF4-FFF2-40B4-BE49-F238E27FC236}">
                <a16:creationId xmlns:a16="http://schemas.microsoft.com/office/drawing/2014/main" id="{FDFC5584-93B9-244A-9F16-628B66EF19F6}"/>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61544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7471046-EB4C-D1D7-975E-ACE827381A52}"/>
              </a:ext>
            </a:extLst>
          </p:cNvPr>
          <p:cNvSpPr>
            <a:spLocks noGrp="1"/>
          </p:cNvSpPr>
          <p:nvPr>
            <p:ph type="subTitle" idx="1"/>
          </p:nvPr>
        </p:nvSpPr>
        <p:spPr/>
        <p:txBody>
          <a:bodyPr/>
          <a:lstStyle/>
          <a:p>
            <a:r>
              <a:rPr lang="en-US" dirty="0"/>
              <a:t>Hilary R. Stonelake-Curtis</a:t>
            </a:r>
          </a:p>
          <a:p>
            <a:r>
              <a:rPr lang="en-US" dirty="0"/>
              <a:t>12.20.2023</a:t>
            </a:r>
          </a:p>
        </p:txBody>
      </p:sp>
      <p:sp>
        <p:nvSpPr>
          <p:cNvPr id="3" name="Title 2">
            <a:extLst>
              <a:ext uri="{FF2B5EF4-FFF2-40B4-BE49-F238E27FC236}">
                <a16:creationId xmlns:a16="http://schemas.microsoft.com/office/drawing/2014/main" id="{B7C5F2E7-59D5-A47E-FD4E-ED379BEF7B72}"/>
              </a:ext>
            </a:extLst>
          </p:cNvPr>
          <p:cNvSpPr>
            <a:spLocks noGrp="1"/>
          </p:cNvSpPr>
          <p:nvPr>
            <p:ph type="ctrTitle"/>
          </p:nvPr>
        </p:nvSpPr>
        <p:spPr/>
        <p:txBody>
          <a:bodyPr>
            <a:normAutofit/>
          </a:bodyPr>
          <a:lstStyle/>
          <a:p>
            <a:r>
              <a:rPr lang="en-US" sz="3400" dirty="0"/>
              <a:t>CORPORATE TRANSPARENCY ACT</a:t>
            </a:r>
          </a:p>
        </p:txBody>
      </p:sp>
    </p:spTree>
    <p:extLst>
      <p:ext uri="{BB962C8B-B14F-4D97-AF65-F5344CB8AC3E}">
        <p14:creationId xmlns:p14="http://schemas.microsoft.com/office/powerpoint/2010/main" val="3302252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a:xfrm>
            <a:off x="914400" y="1406013"/>
            <a:ext cx="10439400" cy="4171827"/>
          </a:xfrm>
        </p:spPr>
        <p:txBody>
          <a:bodyPr>
            <a:normAutofit/>
          </a:bodyPr>
          <a:lstStyle/>
          <a:p>
            <a:pPr algn="just" eaLnBrk="1" hangingPunct="1">
              <a:spcBef>
                <a:spcPts val="1200"/>
              </a:spcBef>
              <a:spcAft>
                <a:spcPts val="1200"/>
              </a:spcAft>
            </a:pPr>
            <a:r>
              <a:rPr lang="en-US" altLang="en-US" sz="2400" dirty="0">
                <a:latin typeface="Arial" panose="020B0604020202020204" pitchFamily="34" charset="0"/>
              </a:rPr>
              <a:t>The Corporate Transparency Act (</a:t>
            </a:r>
            <a:r>
              <a:rPr lang="en-US" altLang="en-US" sz="2400" b="1" dirty="0">
                <a:latin typeface="Arial" panose="020B0604020202020204" pitchFamily="34" charset="0"/>
              </a:rPr>
              <a:t>CTA</a:t>
            </a:r>
            <a:r>
              <a:rPr lang="en-US" altLang="en-US" sz="2400" dirty="0">
                <a:latin typeface="Arial" panose="020B0604020202020204" pitchFamily="34" charset="0"/>
              </a:rPr>
              <a:t>), </a:t>
            </a:r>
            <a:r>
              <a:rPr lang="en-US" altLang="en-US" sz="2400" b="1" dirty="0">
                <a:latin typeface="Arial" panose="020B0604020202020204" pitchFamily="34" charset="0"/>
              </a:rPr>
              <a:t>effective January 1, 2024, </a:t>
            </a:r>
            <a:r>
              <a:rPr lang="en-US" altLang="en-US" sz="2400" dirty="0">
                <a:latin typeface="Arial" panose="020B0604020202020204" pitchFamily="34" charset="0"/>
              </a:rPr>
              <a:t>is intended to aid law enforcement in combatting illicit activity conducted through anonymous shell companies.</a:t>
            </a:r>
          </a:p>
          <a:p>
            <a:pPr algn="just" eaLnBrk="1" hangingPunct="1">
              <a:spcBef>
                <a:spcPts val="600"/>
              </a:spcBef>
              <a:spcAft>
                <a:spcPts val="600"/>
              </a:spcAft>
            </a:pPr>
            <a:r>
              <a:rPr lang="en-US" altLang="en-US" sz="2400" dirty="0">
                <a:latin typeface="Arial" panose="020B0604020202020204" pitchFamily="34" charset="0"/>
              </a:rPr>
              <a:t>It requires certain privately held entities to report beneficial ownership information (</a:t>
            </a:r>
            <a:r>
              <a:rPr lang="en-US" altLang="en-US" sz="2400" b="1" dirty="0">
                <a:latin typeface="Arial" panose="020B0604020202020204" pitchFamily="34" charset="0"/>
              </a:rPr>
              <a:t>BOI</a:t>
            </a:r>
            <a:r>
              <a:rPr lang="en-US" altLang="en-US" sz="2400" dirty="0">
                <a:latin typeface="Arial" panose="020B0604020202020204" pitchFamily="34" charset="0"/>
              </a:rPr>
              <a:t>) to the US Treasury Department's Financial Crimes Enforcement Network (</a:t>
            </a:r>
            <a:r>
              <a:rPr lang="en-US" altLang="en-US" sz="2400" b="1" dirty="0">
                <a:latin typeface="Arial" panose="020B0604020202020204" pitchFamily="34" charset="0"/>
              </a:rPr>
              <a:t>FinCEN</a:t>
            </a:r>
            <a:r>
              <a:rPr lang="en-US" altLang="en-US" sz="2400" dirty="0">
                <a:latin typeface="Arial" panose="020B0604020202020204" pitchFamily="34" charset="0"/>
              </a:rPr>
              <a:t>). </a:t>
            </a:r>
          </a:p>
          <a:p>
            <a:pPr algn="just" eaLnBrk="1" hangingPunct="1">
              <a:spcBef>
                <a:spcPts val="600"/>
              </a:spcBef>
              <a:spcAft>
                <a:spcPts val="600"/>
              </a:spcAft>
            </a:pPr>
            <a:r>
              <a:rPr lang="en-US" altLang="en-US" sz="2400" dirty="0">
                <a:latin typeface="Arial" panose="020B0604020202020204" pitchFamily="34" charset="0"/>
              </a:rPr>
              <a:t>The reporting requirements are intended to apply broadly and impact small companies. </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22</a:t>
            </a:fld>
            <a:endParaRPr lang="en-US"/>
          </a:p>
        </p:txBody>
      </p:sp>
    </p:spTree>
    <p:extLst>
      <p:ext uri="{BB962C8B-B14F-4D97-AF65-F5344CB8AC3E}">
        <p14:creationId xmlns:p14="http://schemas.microsoft.com/office/powerpoint/2010/main" val="3589580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FE9179-CB7E-A146-8118-A12E189FDECD}"/>
              </a:ext>
            </a:extLst>
          </p:cNvPr>
          <p:cNvSpPr>
            <a:spLocks noGrp="1"/>
          </p:cNvSpPr>
          <p:nvPr>
            <p:ph idx="1"/>
          </p:nvPr>
        </p:nvSpPr>
        <p:spPr/>
        <p:txBody>
          <a:bodyPr/>
          <a:lstStyle/>
          <a:p>
            <a:pPr marL="342900" lvl="0" indent="-342900" algn="just">
              <a:buFont typeface="Arial" panose="020B0604020202020204" pitchFamily="34" charset="0"/>
              <a:buChar char="•"/>
              <a:defRPr/>
            </a:pPr>
            <a:r>
              <a:rPr lang="en-US" b="1" dirty="0"/>
              <a:t>Domestic reporting companies </a:t>
            </a:r>
            <a:r>
              <a:rPr lang="en-US" dirty="0"/>
              <a:t>are corporations, limited liability companies (LLCs), or other entities created by filing a document with a secretary of state (SOS) or any similar office under the law of a state or Indian tribe.</a:t>
            </a:r>
          </a:p>
          <a:p>
            <a:pPr marL="1028700" lvl="1" indent="-342900" algn="just">
              <a:defRPr/>
            </a:pPr>
            <a:r>
              <a:rPr lang="en-US" dirty="0"/>
              <a:t>Sole-proprietorships that don’t use a single-member LLC are not considered a reporting company.</a:t>
            </a:r>
          </a:p>
          <a:p>
            <a:pPr marL="342900" lvl="0" indent="-342900" algn="just">
              <a:buFont typeface="Arial" panose="020B0604020202020204" pitchFamily="34" charset="0"/>
              <a:buChar char="•"/>
              <a:defRPr/>
            </a:pPr>
            <a:r>
              <a:rPr lang="en-US" b="1" dirty="0"/>
              <a:t>Foreign reporting companies </a:t>
            </a:r>
            <a:r>
              <a:rPr lang="en-US" dirty="0"/>
              <a:t>are entities formed under the laws of a foreign country and registered to do business in any state or tribal jurisdiction.</a:t>
            </a:r>
          </a:p>
        </p:txBody>
      </p:sp>
      <p:sp>
        <p:nvSpPr>
          <p:cNvPr id="3" name="Slide Number Placeholder 2">
            <a:extLst>
              <a:ext uri="{FF2B5EF4-FFF2-40B4-BE49-F238E27FC236}">
                <a16:creationId xmlns:a16="http://schemas.microsoft.com/office/drawing/2014/main" id="{1CB2D74D-6B67-BE40-88BC-ECEEB3F064FE}"/>
              </a:ext>
            </a:extLst>
          </p:cNvPr>
          <p:cNvSpPr>
            <a:spLocks noGrp="1"/>
          </p:cNvSpPr>
          <p:nvPr>
            <p:ph type="sldNum" sz="quarter" idx="10"/>
          </p:nvPr>
        </p:nvSpPr>
        <p:spPr/>
        <p:txBody>
          <a:bodyPr/>
          <a:lstStyle/>
          <a:p>
            <a:fld id="{6D34FDA3-2B15-4C9C-B677-C441CD8315A2}" type="slidenum">
              <a:rPr lang="en-US" smtClean="0"/>
              <a:t>23</a:t>
            </a:fld>
            <a:endParaRPr lang="en-US"/>
          </a:p>
        </p:txBody>
      </p:sp>
      <p:sp>
        <p:nvSpPr>
          <p:cNvPr id="4" name="Title 3">
            <a:extLst>
              <a:ext uri="{FF2B5EF4-FFF2-40B4-BE49-F238E27FC236}">
                <a16:creationId xmlns:a16="http://schemas.microsoft.com/office/drawing/2014/main" id="{D8E52775-E44E-E541-A2F4-18656B94CEDB}"/>
              </a:ext>
            </a:extLst>
          </p:cNvPr>
          <p:cNvSpPr>
            <a:spLocks noGrp="1"/>
          </p:cNvSpPr>
          <p:nvPr>
            <p:ph type="title"/>
          </p:nvPr>
        </p:nvSpPr>
        <p:spPr/>
        <p:txBody>
          <a:bodyPr/>
          <a:lstStyle/>
          <a:p>
            <a:r>
              <a:rPr lang="en-US" dirty="0"/>
              <a:t>Reporting Companies</a:t>
            </a:r>
          </a:p>
        </p:txBody>
      </p:sp>
    </p:spTree>
    <p:extLst>
      <p:ext uri="{BB962C8B-B14F-4D97-AF65-F5344CB8AC3E}">
        <p14:creationId xmlns:p14="http://schemas.microsoft.com/office/powerpoint/2010/main" val="2680386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940BDE-A041-274B-ABBA-3BDF3179AC3F}"/>
              </a:ext>
            </a:extLst>
          </p:cNvPr>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en-US" b="1" dirty="0"/>
              <a:t>23 categories of reporting company exemptions</a:t>
            </a:r>
          </a:p>
          <a:p>
            <a:pPr marL="1028700" lvl="1" indent="-342900" algn="just"/>
            <a:r>
              <a:rPr lang="en-US" dirty="0">
                <a:solidFill>
                  <a:schemeClr val="tx1"/>
                </a:solidFill>
              </a:rPr>
              <a:t>Large operating companies that (i) have more than 20 full-time employees in the US; (ii) are operating at a physical office in the US; and (iii) reported more than $5 million in gross receipts or sales on prior year federal tax return.</a:t>
            </a:r>
          </a:p>
          <a:p>
            <a:pPr marL="1028700" lvl="1" indent="-342900" algn="just"/>
            <a:r>
              <a:rPr lang="en-US" dirty="0">
                <a:solidFill>
                  <a:schemeClr val="tx1"/>
                </a:solidFill>
              </a:rPr>
              <a:t>Inactive entities that meet </a:t>
            </a:r>
            <a:r>
              <a:rPr lang="en-US" b="1" dirty="0">
                <a:solidFill>
                  <a:schemeClr val="tx1"/>
                </a:solidFill>
              </a:rPr>
              <a:t>all</a:t>
            </a:r>
            <a:r>
              <a:rPr lang="en-US" dirty="0">
                <a:solidFill>
                  <a:schemeClr val="tx1"/>
                </a:solidFill>
              </a:rPr>
              <a:t> </a:t>
            </a:r>
            <a:r>
              <a:rPr lang="en-US" b="1" dirty="0">
                <a:solidFill>
                  <a:schemeClr val="tx1"/>
                </a:solidFill>
              </a:rPr>
              <a:t>six</a:t>
            </a:r>
            <a:r>
              <a:rPr lang="en-US" dirty="0">
                <a:solidFill>
                  <a:schemeClr val="tx1"/>
                </a:solidFill>
              </a:rPr>
              <a:t> requirements: (i) was in existence on or before January 1, 2020; (ii) is not engaged in active business; (iii) is not wholly or partially owned, directly or indirectly, by a non-US person; (iii) has not experienced an ownership change in the prior 12-month period; (iv) has not sent or received any funds greater than $1,000 in the prior 12-month period; and (v) does not otherwise hold any kind or type of assets, inside or outside the US, including an ownership interest in any corporation, LLC, or other similar entity</a:t>
            </a:r>
          </a:p>
          <a:p>
            <a:pPr marL="1028700" lvl="1" indent="-342900" algn="just"/>
            <a:r>
              <a:rPr lang="en-US" dirty="0">
                <a:solidFill>
                  <a:schemeClr val="tx1"/>
                </a:solidFill>
              </a:rPr>
              <a:t>Insurance companies and producers, public accounting firms, tax-exempt entities, highly regulated entities (banks, credit unions)</a:t>
            </a:r>
          </a:p>
          <a:p>
            <a:pPr marL="1028700" lvl="1" indent="-342900" algn="just"/>
            <a:endParaRPr lang="en-US" dirty="0">
              <a:solidFill>
                <a:schemeClr val="tx1"/>
              </a:solidFill>
            </a:endParaRPr>
          </a:p>
          <a:p>
            <a:pPr marL="1028700" lvl="1" indent="-342900"/>
            <a:endParaRPr lang="en-US" b="1" dirty="0"/>
          </a:p>
          <a:p>
            <a:pPr marL="1028700" lvl="1" indent="-342900"/>
            <a:endParaRPr lang="en-US" dirty="0"/>
          </a:p>
          <a:p>
            <a:endParaRPr lang="en-US" dirty="0"/>
          </a:p>
        </p:txBody>
      </p:sp>
      <p:sp>
        <p:nvSpPr>
          <p:cNvPr id="3" name="Slide Number Placeholder 2">
            <a:extLst>
              <a:ext uri="{FF2B5EF4-FFF2-40B4-BE49-F238E27FC236}">
                <a16:creationId xmlns:a16="http://schemas.microsoft.com/office/drawing/2014/main" id="{173765B7-7482-3944-AFE3-9287067E12CC}"/>
              </a:ext>
            </a:extLst>
          </p:cNvPr>
          <p:cNvSpPr>
            <a:spLocks noGrp="1"/>
          </p:cNvSpPr>
          <p:nvPr>
            <p:ph type="sldNum" sz="quarter" idx="10"/>
          </p:nvPr>
        </p:nvSpPr>
        <p:spPr/>
        <p:txBody>
          <a:bodyPr/>
          <a:lstStyle/>
          <a:p>
            <a:fld id="{6D34FDA3-2B15-4C9C-B677-C441CD8315A2}" type="slidenum">
              <a:rPr lang="en-US" smtClean="0"/>
              <a:t>24</a:t>
            </a:fld>
            <a:endParaRPr lang="en-US"/>
          </a:p>
        </p:txBody>
      </p:sp>
      <p:sp>
        <p:nvSpPr>
          <p:cNvPr id="4" name="Title 3">
            <a:extLst>
              <a:ext uri="{FF2B5EF4-FFF2-40B4-BE49-F238E27FC236}">
                <a16:creationId xmlns:a16="http://schemas.microsoft.com/office/drawing/2014/main" id="{8D7C4BC5-46CD-6645-AA7C-04F914A65FB7}"/>
              </a:ext>
            </a:extLst>
          </p:cNvPr>
          <p:cNvSpPr>
            <a:spLocks noGrp="1"/>
          </p:cNvSpPr>
          <p:nvPr>
            <p:ph type="title"/>
          </p:nvPr>
        </p:nvSpPr>
        <p:spPr/>
        <p:txBody>
          <a:bodyPr/>
          <a:lstStyle/>
          <a:p>
            <a:r>
              <a:rPr lang="en-US" dirty="0"/>
              <a:t>Exemptions</a:t>
            </a:r>
          </a:p>
        </p:txBody>
      </p:sp>
    </p:spTree>
    <p:extLst>
      <p:ext uri="{BB962C8B-B14F-4D97-AF65-F5344CB8AC3E}">
        <p14:creationId xmlns:p14="http://schemas.microsoft.com/office/powerpoint/2010/main" val="3860227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940BDE-A041-274B-ABBA-3BDF3179AC3F}"/>
              </a:ext>
            </a:extLst>
          </p:cNvPr>
          <p:cNvSpPr>
            <a:spLocks noGrp="1"/>
          </p:cNvSpPr>
          <p:nvPr>
            <p:ph idx="1"/>
          </p:nvPr>
        </p:nvSpPr>
        <p:spPr/>
        <p:txBody>
          <a:bodyPr>
            <a:normAutofit fontScale="92500" lnSpcReduction="20000"/>
          </a:bodyPr>
          <a:lstStyle/>
          <a:p>
            <a:pPr marL="342900" indent="-342900" algn="just">
              <a:buFont typeface="Arial" panose="020B0604020202020204" pitchFamily="34" charset="0"/>
              <a:buChar char="•"/>
            </a:pPr>
            <a:r>
              <a:rPr lang="en-US" b="1" dirty="0"/>
              <a:t>Individual Beneficial Owners</a:t>
            </a:r>
          </a:p>
          <a:p>
            <a:pPr marL="1028700" lvl="1" indent="-342900" algn="just"/>
            <a:r>
              <a:rPr lang="en-US" dirty="0">
                <a:solidFill>
                  <a:schemeClr val="tx1"/>
                </a:solidFill>
              </a:rPr>
              <a:t>Any individual who, directly or indirectly, either:</a:t>
            </a:r>
          </a:p>
          <a:p>
            <a:pPr marL="1485900" lvl="2" indent="-342900" algn="just"/>
            <a:r>
              <a:rPr lang="en-US" dirty="0">
                <a:solidFill>
                  <a:schemeClr val="tx1"/>
                </a:solidFill>
              </a:rPr>
              <a:t>Exercises substantial control over the reporting company (officers, decisionmakers).</a:t>
            </a:r>
          </a:p>
          <a:p>
            <a:pPr marL="1485900" lvl="2" indent="-342900" algn="just"/>
            <a:r>
              <a:rPr lang="en-US" dirty="0">
                <a:solidFill>
                  <a:schemeClr val="tx1"/>
                </a:solidFill>
              </a:rPr>
              <a:t>Owns or controls 25% or more of the ownership interests of the reporting company.</a:t>
            </a:r>
          </a:p>
          <a:p>
            <a:pPr marL="342900" indent="-342900" algn="just">
              <a:buFont typeface="Arial" panose="020B0604020202020204" pitchFamily="34" charset="0"/>
              <a:buChar char="•"/>
            </a:pPr>
            <a:r>
              <a:rPr lang="en-US" b="1" dirty="0"/>
              <a:t>Company Applicants</a:t>
            </a:r>
          </a:p>
          <a:p>
            <a:pPr marL="1028700" lvl="1" indent="-342900" algn="just"/>
            <a:r>
              <a:rPr lang="en-US" dirty="0">
                <a:solidFill>
                  <a:schemeClr val="tx1"/>
                </a:solidFill>
              </a:rPr>
              <a:t>A company applicant is an individual who either:</a:t>
            </a:r>
          </a:p>
          <a:p>
            <a:pPr marL="1485900" lvl="2" indent="-342900" algn="just"/>
            <a:r>
              <a:rPr lang="en-US" dirty="0">
                <a:solidFill>
                  <a:schemeClr val="tx1"/>
                </a:solidFill>
              </a:rPr>
              <a:t>Directly files the document that creates a domestic reporting company or first registers a foreign reporting company to do business in the US. Example: filing Articles of Organization with MN Secretary of State.</a:t>
            </a:r>
          </a:p>
          <a:p>
            <a:pPr marL="1485900" lvl="2" indent="-342900" algn="just"/>
            <a:r>
              <a:rPr lang="en-US" dirty="0">
                <a:solidFill>
                  <a:schemeClr val="tx1"/>
                </a:solidFill>
              </a:rPr>
              <a:t>Is primarily responsible for directing or controlling the filing of the relevant document by another, if more than one individual is involved in the filing.</a:t>
            </a:r>
          </a:p>
          <a:p>
            <a:pPr marL="1028700" lvl="1" indent="-342900" algn="just"/>
            <a:endParaRPr lang="en-US" dirty="0">
              <a:solidFill>
                <a:schemeClr val="tx1"/>
              </a:solidFill>
            </a:endParaRPr>
          </a:p>
          <a:p>
            <a:pPr marL="1028700" lvl="1" indent="-342900"/>
            <a:endParaRPr lang="en-US" b="1" dirty="0"/>
          </a:p>
          <a:p>
            <a:pPr marL="1028700" lvl="1" indent="-342900"/>
            <a:endParaRPr lang="en-US" dirty="0"/>
          </a:p>
          <a:p>
            <a:endParaRPr lang="en-US" dirty="0"/>
          </a:p>
        </p:txBody>
      </p:sp>
      <p:sp>
        <p:nvSpPr>
          <p:cNvPr id="3" name="Slide Number Placeholder 2">
            <a:extLst>
              <a:ext uri="{FF2B5EF4-FFF2-40B4-BE49-F238E27FC236}">
                <a16:creationId xmlns:a16="http://schemas.microsoft.com/office/drawing/2014/main" id="{173765B7-7482-3944-AFE3-9287067E12CC}"/>
              </a:ext>
            </a:extLst>
          </p:cNvPr>
          <p:cNvSpPr>
            <a:spLocks noGrp="1"/>
          </p:cNvSpPr>
          <p:nvPr>
            <p:ph type="sldNum" sz="quarter" idx="10"/>
          </p:nvPr>
        </p:nvSpPr>
        <p:spPr/>
        <p:txBody>
          <a:bodyPr/>
          <a:lstStyle/>
          <a:p>
            <a:fld id="{6D34FDA3-2B15-4C9C-B677-C441CD8315A2}" type="slidenum">
              <a:rPr lang="en-US" smtClean="0"/>
              <a:t>25</a:t>
            </a:fld>
            <a:endParaRPr lang="en-US"/>
          </a:p>
        </p:txBody>
      </p:sp>
      <p:sp>
        <p:nvSpPr>
          <p:cNvPr id="4" name="Title 3">
            <a:extLst>
              <a:ext uri="{FF2B5EF4-FFF2-40B4-BE49-F238E27FC236}">
                <a16:creationId xmlns:a16="http://schemas.microsoft.com/office/drawing/2014/main" id="{8D7C4BC5-46CD-6645-AA7C-04F914A65FB7}"/>
              </a:ext>
            </a:extLst>
          </p:cNvPr>
          <p:cNvSpPr>
            <a:spLocks noGrp="1"/>
          </p:cNvSpPr>
          <p:nvPr>
            <p:ph type="title"/>
          </p:nvPr>
        </p:nvSpPr>
        <p:spPr/>
        <p:txBody>
          <a:bodyPr/>
          <a:lstStyle/>
          <a:p>
            <a:r>
              <a:rPr lang="en-US" dirty="0"/>
              <a:t>Information a Reporting Company Must Report to FinCEN</a:t>
            </a:r>
          </a:p>
        </p:txBody>
      </p:sp>
    </p:spTree>
    <p:extLst>
      <p:ext uri="{BB962C8B-B14F-4D97-AF65-F5344CB8AC3E}">
        <p14:creationId xmlns:p14="http://schemas.microsoft.com/office/powerpoint/2010/main" val="1805732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C99142-145A-FF84-862F-B386EB01F8D8}"/>
              </a:ext>
            </a:extLst>
          </p:cNvPr>
          <p:cNvSpPr>
            <a:spLocks noGrp="1"/>
          </p:cNvSpPr>
          <p:nvPr>
            <p:ph idx="1"/>
          </p:nvPr>
        </p:nvSpPr>
        <p:spPr>
          <a:xfrm>
            <a:off x="914400" y="1825626"/>
            <a:ext cx="10439400" cy="4299871"/>
          </a:xfrm>
        </p:spPr>
        <p:txBody>
          <a:bodyPr>
            <a:noAutofit/>
          </a:bodyPr>
          <a:lstStyle/>
          <a:p>
            <a:pPr marL="0" marR="0" lvl="0" indent="0" algn="just" defTabSz="914400" rtl="0" eaLnBrk="1" fontAlgn="base" latinLnBrk="0" hangingPunct="1">
              <a:lnSpc>
                <a:spcPct val="100000"/>
              </a:lnSpc>
              <a:spcBef>
                <a:spcPct val="50000"/>
              </a:spcBef>
              <a:spcAft>
                <a:spcPts val="600"/>
              </a:spcAft>
              <a:buClrTx/>
              <a:buSzTx/>
              <a:buFontTx/>
              <a:buNone/>
              <a:tabLst/>
              <a:defRPr/>
            </a:pPr>
            <a:r>
              <a:rPr kumimoji="0" lang="en-US" sz="2300" b="0" i="0" u="none" strike="noStrike" kern="1200" cap="none" spc="0" normalizeH="0" baseline="0" noProof="0" dirty="0">
                <a:ln>
                  <a:noFill/>
                </a:ln>
                <a:effectLst/>
                <a:uLnTx/>
                <a:uFillTx/>
                <a:latin typeface="Arial" charset="0"/>
                <a:ea typeface="+mn-ea"/>
                <a:cs typeface="+mn-cs"/>
              </a:rPr>
              <a:t>As to </a:t>
            </a:r>
            <a:r>
              <a:rPr kumimoji="0" lang="en-US" sz="2300" b="1" i="0" u="none" strike="noStrike" kern="1200" cap="none" spc="0" normalizeH="0" baseline="0" noProof="0" dirty="0">
                <a:ln>
                  <a:noFill/>
                </a:ln>
                <a:effectLst/>
                <a:uLnTx/>
                <a:uFillTx/>
                <a:latin typeface="Arial" charset="0"/>
                <a:ea typeface="+mn-ea"/>
                <a:cs typeface="+mn-cs"/>
              </a:rPr>
              <a:t>each individual beneficial owner and company applicant</a:t>
            </a:r>
            <a:r>
              <a:rPr kumimoji="0" lang="en-US" sz="2300" b="0" i="0" u="none" strike="noStrike" kern="1200" cap="none" spc="0" normalizeH="0" baseline="0" noProof="0" dirty="0">
                <a:ln>
                  <a:noFill/>
                </a:ln>
                <a:effectLst/>
                <a:uLnTx/>
                <a:uFillTx/>
                <a:latin typeface="Arial" charset="0"/>
                <a:ea typeface="+mn-ea"/>
                <a:cs typeface="+mn-cs"/>
              </a:rPr>
              <a:t>, a reporting company </a:t>
            </a:r>
            <a:r>
              <a:rPr kumimoji="0" lang="en-US" sz="2300" b="1" i="0" u="none" strike="noStrike" kern="1200" cap="none" spc="0" normalizeH="0" baseline="0" noProof="0" dirty="0">
                <a:ln>
                  <a:noFill/>
                </a:ln>
                <a:effectLst/>
                <a:uLnTx/>
                <a:uFillTx/>
                <a:latin typeface="Arial" charset="0"/>
                <a:ea typeface="+mn-ea"/>
                <a:cs typeface="+mn-cs"/>
              </a:rPr>
              <a:t>must disclose</a:t>
            </a:r>
            <a:r>
              <a:rPr kumimoji="0" lang="en-US" sz="2300" b="0" i="0" u="none" strike="noStrike" kern="1200" cap="none" spc="0" normalizeH="0" baseline="0" noProof="0" dirty="0">
                <a:ln>
                  <a:noFill/>
                </a:ln>
                <a:effectLst/>
                <a:uLnTx/>
                <a:uFillTx/>
                <a:latin typeface="Arial" charset="0"/>
                <a:ea typeface="+mn-ea"/>
                <a:cs typeface="+mn-cs"/>
              </a:rPr>
              <a:t>:</a:t>
            </a:r>
          </a:p>
          <a:p>
            <a:pPr marL="228600" marR="0" lvl="0" indent="-228600" algn="just" defTabSz="914400" rtl="0" eaLnBrk="1" fontAlgn="base" latinLnBrk="0" hangingPunct="1">
              <a:lnSpc>
                <a:spcPct val="100000"/>
              </a:lnSpc>
              <a:spcBef>
                <a:spcPct val="500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Their full legal name.</a:t>
            </a:r>
          </a:p>
          <a:p>
            <a:pPr marL="228600" marR="0" lvl="0" indent="-228600" algn="just" defTabSz="914400" rtl="0" eaLnBrk="1" fontAlgn="base" latinLnBrk="0" hangingPunct="1">
              <a:lnSpc>
                <a:spcPct val="100000"/>
              </a:lnSpc>
              <a:spcBef>
                <a:spcPct val="500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Their date of birth.</a:t>
            </a:r>
          </a:p>
          <a:p>
            <a:pPr marL="228600" marR="0" lvl="0" indent="-228600" algn="just" defTabSz="914400" rtl="0" eaLnBrk="1" fontAlgn="base" latinLnBrk="0" hangingPunct="1">
              <a:lnSpc>
                <a:spcPct val="100000"/>
              </a:lnSpc>
              <a:spcBef>
                <a:spcPct val="500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Their complete current address.</a:t>
            </a:r>
          </a:p>
          <a:p>
            <a:pPr marL="228600" marR="0" lvl="0" indent="-228600" algn="just" defTabSz="914400" rtl="0" eaLnBrk="1" fontAlgn="base" latinLnBrk="0" hangingPunct="1">
              <a:lnSpc>
                <a:spcPct val="100000"/>
              </a:lnSpc>
              <a:spcBef>
                <a:spcPct val="500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A unique identifying number (from a US passport, driver’s license, etc.).</a:t>
            </a:r>
          </a:p>
          <a:p>
            <a:pPr marL="228600" marR="0" lvl="0" indent="-228600" algn="just" defTabSz="914400" rtl="0" eaLnBrk="1" fontAlgn="base" latinLnBrk="0" hangingPunct="1">
              <a:lnSpc>
                <a:spcPct val="100000"/>
              </a:lnSpc>
              <a:spcBef>
                <a:spcPct val="500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An image of the document with the unique identifying number.</a:t>
            </a:r>
            <a:endParaRPr lang="en-US" sz="2300" dirty="0"/>
          </a:p>
        </p:txBody>
      </p:sp>
      <p:sp>
        <p:nvSpPr>
          <p:cNvPr id="3" name="Slide Number Placeholder 2">
            <a:extLst>
              <a:ext uri="{FF2B5EF4-FFF2-40B4-BE49-F238E27FC236}">
                <a16:creationId xmlns:a16="http://schemas.microsoft.com/office/drawing/2014/main" id="{A9D0FAF4-2FAB-B6FB-44FF-41694410E30A}"/>
              </a:ext>
            </a:extLst>
          </p:cNvPr>
          <p:cNvSpPr>
            <a:spLocks noGrp="1"/>
          </p:cNvSpPr>
          <p:nvPr>
            <p:ph type="sldNum" sz="quarter" idx="10"/>
          </p:nvPr>
        </p:nvSpPr>
        <p:spPr/>
        <p:txBody>
          <a:bodyPr/>
          <a:lstStyle/>
          <a:p>
            <a:fld id="{6D34FDA3-2B15-4C9C-B677-C441CD8315A2}" type="slidenum">
              <a:rPr lang="en-US" smtClean="0"/>
              <a:t>26</a:t>
            </a:fld>
            <a:endParaRPr lang="en-US"/>
          </a:p>
        </p:txBody>
      </p:sp>
      <p:sp>
        <p:nvSpPr>
          <p:cNvPr id="4" name="Title 3">
            <a:extLst>
              <a:ext uri="{FF2B5EF4-FFF2-40B4-BE49-F238E27FC236}">
                <a16:creationId xmlns:a16="http://schemas.microsoft.com/office/drawing/2014/main" id="{19706183-567B-9044-7189-55909F802380}"/>
              </a:ext>
            </a:extLst>
          </p:cNvPr>
          <p:cNvSpPr>
            <a:spLocks noGrp="1"/>
          </p:cNvSpPr>
          <p:nvPr>
            <p:ph type="title"/>
          </p:nvPr>
        </p:nvSpPr>
        <p:spPr/>
        <p:txBody>
          <a:bodyPr/>
          <a:lstStyle/>
          <a:p>
            <a:r>
              <a:rPr lang="en-US" dirty="0"/>
              <a:t>Information a Reporting Company Must Report to FinCEN</a:t>
            </a:r>
          </a:p>
        </p:txBody>
      </p:sp>
    </p:spTree>
    <p:extLst>
      <p:ext uri="{BB962C8B-B14F-4D97-AF65-F5344CB8AC3E}">
        <p14:creationId xmlns:p14="http://schemas.microsoft.com/office/powerpoint/2010/main" val="1669009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C99142-145A-FF84-862F-B386EB01F8D8}"/>
              </a:ext>
            </a:extLst>
          </p:cNvPr>
          <p:cNvSpPr>
            <a:spLocks noGrp="1"/>
          </p:cNvSpPr>
          <p:nvPr>
            <p:ph idx="1"/>
          </p:nvPr>
        </p:nvSpPr>
        <p:spPr>
          <a:xfrm>
            <a:off x="914400" y="1825626"/>
            <a:ext cx="10439400" cy="4299871"/>
          </a:xfrm>
        </p:spPr>
        <p:txBody>
          <a:bodyPr>
            <a:noAutofit/>
          </a:bodyPr>
          <a:lstStyle/>
          <a:p>
            <a:pPr marL="0" marR="0" lvl="0" indent="0" algn="just" defTabSz="914400" rtl="0" eaLnBrk="1" fontAlgn="base" latinLnBrk="0" hangingPunct="1">
              <a:lnSpc>
                <a:spcPct val="100000"/>
              </a:lnSpc>
              <a:spcBef>
                <a:spcPct val="50000"/>
              </a:spcBef>
              <a:spcAft>
                <a:spcPts val="600"/>
              </a:spcAft>
              <a:buClrTx/>
              <a:buSzTx/>
              <a:buFontTx/>
              <a:buNone/>
              <a:tabLst/>
              <a:defRPr/>
            </a:pPr>
            <a:r>
              <a:rPr kumimoji="0" lang="en-US" sz="2300" b="0" i="0" u="none" strike="noStrike" kern="1200" cap="none" spc="0" normalizeH="0" baseline="0" noProof="0" dirty="0">
                <a:ln>
                  <a:noFill/>
                </a:ln>
                <a:effectLst/>
                <a:uLnTx/>
                <a:uFillTx/>
                <a:latin typeface="Arial" charset="0"/>
                <a:ea typeface="+mn-ea"/>
                <a:cs typeface="+mn-cs"/>
              </a:rPr>
              <a:t>A reporting company </a:t>
            </a:r>
            <a:r>
              <a:rPr kumimoji="0" lang="en-US" sz="2300" b="1" i="0" u="none" strike="noStrike" kern="1200" cap="none" spc="0" normalizeH="0" baseline="0" noProof="0" dirty="0">
                <a:ln>
                  <a:noFill/>
                </a:ln>
                <a:effectLst/>
                <a:uLnTx/>
                <a:uFillTx/>
                <a:latin typeface="Arial" charset="0"/>
                <a:ea typeface="+mn-ea"/>
                <a:cs typeface="+mn-cs"/>
              </a:rPr>
              <a:t>must report</a:t>
            </a:r>
            <a:r>
              <a:rPr kumimoji="0" lang="en-US" sz="2300" b="0" i="0" u="none" strike="noStrike" kern="1200" cap="none" spc="0" normalizeH="0" baseline="0" noProof="0" dirty="0">
                <a:ln>
                  <a:noFill/>
                </a:ln>
                <a:effectLst/>
                <a:uLnTx/>
                <a:uFillTx/>
                <a:latin typeface="Arial" charset="0"/>
                <a:ea typeface="+mn-ea"/>
                <a:cs typeface="+mn-cs"/>
              </a:rPr>
              <a:t> the following </a:t>
            </a:r>
            <a:r>
              <a:rPr kumimoji="0" lang="en-US" sz="2300" b="1" i="0" u="none" strike="noStrike" kern="1200" cap="none" spc="0" normalizeH="0" baseline="0" noProof="0" dirty="0">
                <a:ln>
                  <a:noFill/>
                </a:ln>
                <a:effectLst/>
                <a:uLnTx/>
                <a:uFillTx/>
                <a:latin typeface="Arial" charset="0"/>
                <a:ea typeface="+mn-ea"/>
                <a:cs typeface="+mn-cs"/>
              </a:rPr>
              <a:t>about itself</a:t>
            </a:r>
            <a:r>
              <a:rPr kumimoji="0" lang="en-US" sz="2300" b="0" i="0" u="none" strike="noStrike" kern="1200" cap="none" spc="0" normalizeH="0" baseline="0" noProof="0" dirty="0">
                <a:ln>
                  <a:noFill/>
                </a:ln>
                <a:effectLst/>
                <a:uLnTx/>
                <a:uFillTx/>
                <a:latin typeface="Arial" charset="0"/>
                <a:ea typeface="+mn-ea"/>
                <a:cs typeface="+mn-cs"/>
              </a:rPr>
              <a:t>:</a:t>
            </a:r>
          </a:p>
          <a:p>
            <a:pPr marL="228600" marR="0" lvl="0" indent="-228600" algn="just" defTabSz="914400" rtl="0" eaLnBrk="1" fontAlgn="base" latinLnBrk="0" hangingPunct="1">
              <a:lnSpc>
                <a:spcPct val="100000"/>
              </a:lnSpc>
              <a:spcBef>
                <a:spcPts val="18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Full legal name, any trade names, and any doing business as (d/b/a) names under which it conducts business, whether formally registered or not.</a:t>
            </a:r>
          </a:p>
          <a:p>
            <a:pPr marL="228600" marR="0" lvl="0" indent="-228600" algn="just" defTabSz="914400" rtl="0" eaLnBrk="1" fontAlgn="base" latinLnBrk="0" hangingPunct="1">
              <a:lnSpc>
                <a:spcPct val="100000"/>
              </a:lnSpc>
              <a:spcBef>
                <a:spcPts val="18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Complete current address.</a:t>
            </a:r>
          </a:p>
          <a:p>
            <a:pPr marL="228600" marR="0" lvl="0" indent="-228600" algn="just" defTabSz="914400" rtl="0" eaLnBrk="1" fontAlgn="base" latinLnBrk="0" hangingPunct="1">
              <a:lnSpc>
                <a:spcPct val="100000"/>
              </a:lnSpc>
              <a:spcBef>
                <a:spcPts val="18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Its state, tribal, or foreign jurisdiction of formation and, for a foreign reporting company, the state or tribal jurisdiction where it first registered in the US.</a:t>
            </a:r>
          </a:p>
          <a:p>
            <a:pPr marL="228600" marR="0" lvl="0" indent="-228600" algn="just" defTabSz="914400" rtl="0" eaLnBrk="1" fontAlgn="base" latinLnBrk="0" hangingPunct="1">
              <a:lnSpc>
                <a:spcPct val="100000"/>
              </a:lnSpc>
              <a:spcBef>
                <a:spcPts val="1800"/>
              </a:spcBef>
              <a:spcAft>
                <a:spcPts val="600"/>
              </a:spcAft>
              <a:buClrTx/>
              <a:buSzTx/>
              <a:buFontTx/>
              <a:buChar char="•"/>
              <a:tabLst/>
              <a:defRPr/>
            </a:pPr>
            <a:r>
              <a:rPr kumimoji="0" lang="en-US" sz="2300" b="0" i="0" u="none" strike="noStrike" kern="1200" cap="none" spc="0" normalizeH="0" baseline="0" noProof="0" dirty="0">
                <a:ln>
                  <a:noFill/>
                </a:ln>
                <a:effectLst/>
                <a:uLnTx/>
                <a:uFillTx/>
                <a:latin typeface="Arial" charset="0"/>
                <a:ea typeface="+mn-ea"/>
                <a:cs typeface="+mn-cs"/>
              </a:rPr>
              <a:t>Its IRS taxpayer identification number, including an employer identification number.</a:t>
            </a:r>
          </a:p>
        </p:txBody>
      </p:sp>
      <p:sp>
        <p:nvSpPr>
          <p:cNvPr id="3" name="Slide Number Placeholder 2">
            <a:extLst>
              <a:ext uri="{FF2B5EF4-FFF2-40B4-BE49-F238E27FC236}">
                <a16:creationId xmlns:a16="http://schemas.microsoft.com/office/drawing/2014/main" id="{A9D0FAF4-2FAB-B6FB-44FF-41694410E30A}"/>
              </a:ext>
            </a:extLst>
          </p:cNvPr>
          <p:cNvSpPr>
            <a:spLocks noGrp="1"/>
          </p:cNvSpPr>
          <p:nvPr>
            <p:ph type="sldNum" sz="quarter" idx="10"/>
          </p:nvPr>
        </p:nvSpPr>
        <p:spPr/>
        <p:txBody>
          <a:bodyPr/>
          <a:lstStyle/>
          <a:p>
            <a:fld id="{6D34FDA3-2B15-4C9C-B677-C441CD8315A2}" type="slidenum">
              <a:rPr lang="en-US" smtClean="0"/>
              <a:t>27</a:t>
            </a:fld>
            <a:endParaRPr lang="en-US"/>
          </a:p>
        </p:txBody>
      </p:sp>
      <p:sp>
        <p:nvSpPr>
          <p:cNvPr id="4" name="Title 3">
            <a:extLst>
              <a:ext uri="{FF2B5EF4-FFF2-40B4-BE49-F238E27FC236}">
                <a16:creationId xmlns:a16="http://schemas.microsoft.com/office/drawing/2014/main" id="{19706183-567B-9044-7189-55909F802380}"/>
              </a:ext>
            </a:extLst>
          </p:cNvPr>
          <p:cNvSpPr>
            <a:spLocks noGrp="1"/>
          </p:cNvSpPr>
          <p:nvPr>
            <p:ph type="title"/>
          </p:nvPr>
        </p:nvSpPr>
        <p:spPr/>
        <p:txBody>
          <a:bodyPr/>
          <a:lstStyle/>
          <a:p>
            <a:r>
              <a:rPr lang="en-US" dirty="0"/>
              <a:t>Information a Reporting Company Must Report to FinCEN</a:t>
            </a:r>
          </a:p>
        </p:txBody>
      </p:sp>
    </p:spTree>
    <p:extLst>
      <p:ext uri="{BB962C8B-B14F-4D97-AF65-F5344CB8AC3E}">
        <p14:creationId xmlns:p14="http://schemas.microsoft.com/office/powerpoint/2010/main" val="3986594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0EFE57-2AC7-49CB-0454-E7E28B61365D}"/>
              </a:ext>
            </a:extLst>
          </p:cNvPr>
          <p:cNvSpPr>
            <a:spLocks noGrp="1"/>
          </p:cNvSpPr>
          <p:nvPr>
            <p:ph idx="1"/>
          </p:nvPr>
        </p:nvSpPr>
        <p:spPr>
          <a:xfrm>
            <a:off x="914400" y="1690688"/>
            <a:ext cx="10439400" cy="4021854"/>
          </a:xfrm>
        </p:spPr>
        <p:txBody>
          <a:bodyPr>
            <a:normAutofit fontScale="92500"/>
          </a:bodyPr>
          <a:lstStyle/>
          <a:p>
            <a:pPr algn="just"/>
            <a:r>
              <a:rPr lang="en-US" sz="2500" dirty="0">
                <a:latin typeface="Arial" panose="020B0604020202020204" pitchFamily="34" charset="0"/>
                <a:cs typeface="Arial" panose="020B0604020202020204" pitchFamily="34" charset="0"/>
              </a:rPr>
              <a:t>A reporting company that is created or becomes a foreign reporting company:</a:t>
            </a:r>
          </a:p>
          <a:p>
            <a:pPr marL="342900" indent="-342900" algn="just">
              <a:buFont typeface="Arial" panose="020B0604020202020204" pitchFamily="34" charset="0"/>
              <a:buChar char="•"/>
            </a:pPr>
            <a:r>
              <a:rPr lang="en-US" sz="2500" b="1" dirty="0">
                <a:latin typeface="Arial" panose="020B0604020202020204" pitchFamily="34" charset="0"/>
                <a:cs typeface="Arial" panose="020B0604020202020204" pitchFamily="34" charset="0"/>
              </a:rPr>
              <a:t>Before January 1, 2024</a:t>
            </a:r>
            <a:r>
              <a:rPr lang="en-US" sz="2500" dirty="0">
                <a:latin typeface="Arial" panose="020B0604020202020204" pitchFamily="34" charset="0"/>
                <a:cs typeface="Arial" panose="020B0604020202020204" pitchFamily="34" charset="0"/>
              </a:rPr>
              <a:t>, has until </a:t>
            </a:r>
            <a:r>
              <a:rPr lang="en-US" sz="2500" b="1" dirty="0">
                <a:latin typeface="Arial" panose="020B0604020202020204" pitchFamily="34" charset="0"/>
                <a:cs typeface="Arial" panose="020B0604020202020204" pitchFamily="34" charset="0"/>
              </a:rPr>
              <a:t>January 1, 2025</a:t>
            </a:r>
            <a:r>
              <a:rPr lang="en-US" sz="2500" dirty="0">
                <a:latin typeface="Arial" panose="020B0604020202020204" pitchFamily="34" charset="0"/>
                <a:cs typeface="Arial" panose="020B0604020202020204" pitchFamily="34" charset="0"/>
              </a:rPr>
              <a:t>, to file its initial BOI report.</a:t>
            </a:r>
          </a:p>
          <a:p>
            <a:pPr marL="342900" indent="-342900" algn="just">
              <a:buFont typeface="Arial" panose="020B0604020202020204" pitchFamily="34" charset="0"/>
              <a:buChar char="•"/>
            </a:pPr>
            <a:r>
              <a:rPr lang="en-US" sz="2500" b="1" dirty="0">
                <a:latin typeface="Arial" panose="020B0604020202020204" pitchFamily="34" charset="0"/>
                <a:cs typeface="Arial" panose="020B0604020202020204" pitchFamily="34" charset="0"/>
              </a:rPr>
              <a:t>On or after January 1, 2024</a:t>
            </a:r>
            <a:r>
              <a:rPr lang="en-US" sz="2500" dirty="0">
                <a:latin typeface="Arial" panose="020B0604020202020204" pitchFamily="34" charset="0"/>
                <a:cs typeface="Arial" panose="020B0604020202020204" pitchFamily="34" charset="0"/>
              </a:rPr>
              <a:t>, must file its initial BOI report within </a:t>
            </a:r>
            <a:r>
              <a:rPr lang="en-US" sz="2500" b="1" dirty="0">
                <a:latin typeface="Arial" panose="020B0604020202020204" pitchFamily="34" charset="0"/>
                <a:cs typeface="Arial" panose="020B0604020202020204" pitchFamily="34" charset="0"/>
              </a:rPr>
              <a:t>90 days</a:t>
            </a:r>
            <a:r>
              <a:rPr lang="en-US" sz="2500" dirty="0">
                <a:latin typeface="Arial" panose="020B0604020202020204" pitchFamily="34" charset="0"/>
                <a:cs typeface="Arial" panose="020B0604020202020204" pitchFamily="34" charset="0"/>
              </a:rPr>
              <a:t>, if created or registered in </a:t>
            </a:r>
            <a:r>
              <a:rPr lang="en-US" sz="2500" b="1" dirty="0">
                <a:latin typeface="Arial" panose="020B0604020202020204" pitchFamily="34" charset="0"/>
                <a:cs typeface="Arial" panose="020B0604020202020204" pitchFamily="34" charset="0"/>
              </a:rPr>
              <a:t>2024</a:t>
            </a:r>
            <a:r>
              <a:rPr lang="en-US" sz="2500" dirty="0">
                <a:latin typeface="Arial" panose="020B0604020202020204" pitchFamily="34" charset="0"/>
                <a:cs typeface="Arial" panose="020B0604020202020204" pitchFamily="34" charset="0"/>
              </a:rPr>
              <a:t>, and within </a:t>
            </a:r>
            <a:r>
              <a:rPr lang="en-US" sz="2500" b="1" dirty="0">
                <a:latin typeface="Arial" panose="020B0604020202020204" pitchFamily="34" charset="0"/>
                <a:cs typeface="Arial" panose="020B0604020202020204" pitchFamily="34" charset="0"/>
              </a:rPr>
              <a:t>30 days</a:t>
            </a:r>
            <a:r>
              <a:rPr lang="en-US" sz="2500" dirty="0">
                <a:latin typeface="Arial" panose="020B0604020202020204" pitchFamily="34" charset="0"/>
                <a:cs typeface="Arial" panose="020B0604020202020204" pitchFamily="34" charset="0"/>
              </a:rPr>
              <a:t>, if created or registered on or after </a:t>
            </a:r>
            <a:r>
              <a:rPr lang="en-US" sz="2500" b="1" dirty="0">
                <a:latin typeface="Arial" panose="020B0604020202020204" pitchFamily="34" charset="0"/>
                <a:cs typeface="Arial" panose="020B0604020202020204" pitchFamily="34" charset="0"/>
              </a:rPr>
              <a:t>January 1, 2025</a:t>
            </a:r>
            <a:r>
              <a:rPr lang="en-US" sz="2500" dirty="0">
                <a:latin typeface="Arial" panose="020B0604020202020204" pitchFamily="34" charset="0"/>
                <a:cs typeface="Arial" panose="020B0604020202020204" pitchFamily="34" charset="0"/>
              </a:rPr>
              <a:t>, of the earlier of the date on which:</a:t>
            </a:r>
          </a:p>
          <a:p>
            <a:pPr marL="1028700" lvl="1" indent="-342900" algn="just"/>
            <a:r>
              <a:rPr lang="en-US" sz="2500" dirty="0">
                <a:solidFill>
                  <a:schemeClr val="tx1"/>
                </a:solidFill>
                <a:latin typeface="Arial" panose="020B0604020202020204" pitchFamily="34" charset="0"/>
                <a:cs typeface="Arial" panose="020B0604020202020204" pitchFamily="34" charset="0"/>
              </a:rPr>
              <a:t>It receives actual notice that its creation or registration is effective.</a:t>
            </a:r>
          </a:p>
          <a:p>
            <a:pPr marL="1028700" lvl="1" indent="-342900" algn="just"/>
            <a:r>
              <a:rPr lang="en-US" sz="2500" dirty="0">
                <a:solidFill>
                  <a:schemeClr val="tx1"/>
                </a:solidFill>
                <a:latin typeface="Arial" panose="020B0604020202020204" pitchFamily="34" charset="0"/>
                <a:cs typeface="Arial" panose="020B0604020202020204" pitchFamily="34" charset="0"/>
              </a:rPr>
              <a:t>A SOS or similar office first provides public notice that the company has been created or registered to do business.</a:t>
            </a:r>
          </a:p>
          <a:p>
            <a:endParaRPr lang="en-US" dirty="0"/>
          </a:p>
        </p:txBody>
      </p:sp>
      <p:sp>
        <p:nvSpPr>
          <p:cNvPr id="3" name="Slide Number Placeholder 2">
            <a:extLst>
              <a:ext uri="{FF2B5EF4-FFF2-40B4-BE49-F238E27FC236}">
                <a16:creationId xmlns:a16="http://schemas.microsoft.com/office/drawing/2014/main" id="{B6238E97-0BC4-E254-4F3A-71B1413CCE84}"/>
              </a:ext>
            </a:extLst>
          </p:cNvPr>
          <p:cNvSpPr>
            <a:spLocks noGrp="1"/>
          </p:cNvSpPr>
          <p:nvPr>
            <p:ph type="sldNum" sz="quarter" idx="10"/>
          </p:nvPr>
        </p:nvSpPr>
        <p:spPr/>
        <p:txBody>
          <a:bodyPr/>
          <a:lstStyle/>
          <a:p>
            <a:fld id="{6D34FDA3-2B15-4C9C-B677-C441CD8315A2}" type="slidenum">
              <a:rPr lang="en-US" smtClean="0"/>
              <a:t>28</a:t>
            </a:fld>
            <a:endParaRPr lang="en-US"/>
          </a:p>
        </p:txBody>
      </p:sp>
      <p:sp>
        <p:nvSpPr>
          <p:cNvPr id="4" name="Title 3">
            <a:extLst>
              <a:ext uri="{FF2B5EF4-FFF2-40B4-BE49-F238E27FC236}">
                <a16:creationId xmlns:a16="http://schemas.microsoft.com/office/drawing/2014/main" id="{204EDC07-4933-2DE5-5121-9D92DD4D965B}"/>
              </a:ext>
            </a:extLst>
          </p:cNvPr>
          <p:cNvSpPr>
            <a:spLocks noGrp="1"/>
          </p:cNvSpPr>
          <p:nvPr>
            <p:ph type="title"/>
          </p:nvPr>
        </p:nvSpPr>
        <p:spPr/>
        <p:txBody>
          <a:bodyPr/>
          <a:lstStyle/>
          <a:p>
            <a:r>
              <a:rPr lang="en-US" dirty="0"/>
              <a:t>When a Reporting Company Must File Its Initial Report</a:t>
            </a:r>
          </a:p>
        </p:txBody>
      </p:sp>
    </p:spTree>
    <p:extLst>
      <p:ext uri="{BB962C8B-B14F-4D97-AF65-F5344CB8AC3E}">
        <p14:creationId xmlns:p14="http://schemas.microsoft.com/office/powerpoint/2010/main" val="266491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0EFE57-2AC7-49CB-0454-E7E28B61365D}"/>
              </a:ext>
            </a:extLst>
          </p:cNvPr>
          <p:cNvSpPr>
            <a:spLocks noGrp="1"/>
          </p:cNvSpPr>
          <p:nvPr>
            <p:ph idx="1"/>
          </p:nvPr>
        </p:nvSpPr>
        <p:spPr>
          <a:xfrm>
            <a:off x="914400" y="1690688"/>
            <a:ext cx="10439400" cy="4021854"/>
          </a:xfrm>
        </p:spPr>
        <p:txBody>
          <a:bodyPr>
            <a:normAutofit/>
          </a:bodyPr>
          <a:lstStyle/>
          <a:p>
            <a:pPr marL="342900" indent="-342900" algn="just" eaLnBrk="1" hangingPunct="1">
              <a:spcAft>
                <a:spcPts val="600"/>
              </a:spcAft>
              <a:buFont typeface="Arial" panose="020B0604020202020204" pitchFamily="34" charset="0"/>
              <a:buChar char="•"/>
              <a:defRPr/>
            </a:pPr>
            <a:r>
              <a:rPr lang="en-US" sz="2300" dirty="0">
                <a:latin typeface="Arial" panose="020B0604020202020204" pitchFamily="34" charset="0"/>
                <a:cs typeface="Arial" panose="020B0604020202020204" pitchFamily="34" charset="0"/>
              </a:rPr>
              <a:t>A reporting company has </a:t>
            </a:r>
            <a:r>
              <a:rPr lang="en-US" sz="2300" b="1" dirty="0">
                <a:latin typeface="Arial" panose="020B0604020202020204" pitchFamily="34" charset="0"/>
                <a:cs typeface="Arial" panose="020B0604020202020204" pitchFamily="34" charset="0"/>
              </a:rPr>
              <a:t>30 days</a:t>
            </a:r>
            <a:r>
              <a:rPr lang="en-US" sz="2300" dirty="0">
                <a:latin typeface="Arial" panose="020B0604020202020204" pitchFamily="34" charset="0"/>
                <a:cs typeface="Arial" panose="020B0604020202020204" pitchFamily="34" charset="0"/>
              </a:rPr>
              <a:t> to:</a:t>
            </a:r>
          </a:p>
          <a:p>
            <a:pPr marL="342900" indent="-342900" algn="just" eaLnBrk="1" hangingPunct="1">
              <a:spcAft>
                <a:spcPts val="600"/>
              </a:spcAft>
              <a:buFont typeface="Arial" panose="020B0604020202020204" pitchFamily="34" charset="0"/>
              <a:buChar char="•"/>
              <a:defRPr/>
            </a:pPr>
            <a:r>
              <a:rPr lang="en-US" sz="2300" b="1" dirty="0">
                <a:latin typeface="Arial" panose="020B0604020202020204" pitchFamily="34" charset="0"/>
                <a:cs typeface="Arial" panose="020B0604020202020204" pitchFamily="34" charset="0"/>
              </a:rPr>
              <a:t>Report any changes</a:t>
            </a:r>
            <a:r>
              <a:rPr lang="en-US" sz="2300" dirty="0">
                <a:latin typeface="Arial" panose="020B0604020202020204" pitchFamily="34" charset="0"/>
                <a:cs typeface="Arial" panose="020B0604020202020204" pitchFamily="34" charset="0"/>
              </a:rPr>
              <a:t> to information in its BOI report regarding itself or its beneficial owners. For example:</a:t>
            </a:r>
          </a:p>
          <a:p>
            <a:pPr lvl="1" algn="just" eaLnBrk="1" hangingPunct="1">
              <a:spcAft>
                <a:spcPts val="600"/>
              </a:spcAft>
              <a:defRPr/>
            </a:pPr>
            <a:r>
              <a:rPr lang="en-US" sz="2300" dirty="0">
                <a:solidFill>
                  <a:schemeClr val="tx1"/>
                </a:solidFill>
                <a:latin typeface="Arial" panose="020B0604020202020204" pitchFamily="34" charset="0"/>
                <a:cs typeface="Arial" panose="020B0604020202020204" pitchFamily="34" charset="0"/>
              </a:rPr>
              <a:t>The reporting company changes its name or address or becomes exempt.</a:t>
            </a:r>
          </a:p>
          <a:p>
            <a:pPr lvl="1" algn="just" eaLnBrk="1" hangingPunct="1">
              <a:spcAft>
                <a:spcPts val="600"/>
              </a:spcAft>
              <a:defRPr/>
            </a:pPr>
            <a:r>
              <a:rPr lang="en-US" sz="2300" dirty="0">
                <a:solidFill>
                  <a:schemeClr val="tx1"/>
                </a:solidFill>
                <a:latin typeface="Arial" panose="020B0604020202020204" pitchFamily="34" charset="0"/>
                <a:cs typeface="Arial" panose="020B0604020202020204" pitchFamily="34" charset="0"/>
              </a:rPr>
              <a:t>A beneficial owner transfers their interest or there is a change to their address or unique identifying number.</a:t>
            </a:r>
          </a:p>
          <a:p>
            <a:pPr marL="342900" indent="-342900" algn="just" eaLnBrk="1" hangingPunct="1">
              <a:spcAft>
                <a:spcPts val="600"/>
              </a:spcAft>
              <a:buFont typeface="Arial" panose="020B0604020202020204" pitchFamily="34" charset="0"/>
              <a:buChar char="•"/>
              <a:defRPr/>
            </a:pPr>
            <a:r>
              <a:rPr lang="en-US" sz="2300" b="1" dirty="0">
                <a:latin typeface="Arial" panose="020B0604020202020204" pitchFamily="34" charset="0"/>
                <a:cs typeface="Arial" panose="020B0604020202020204" pitchFamily="34" charset="0"/>
              </a:rPr>
              <a:t>Correct any inaccuracies </a:t>
            </a:r>
            <a:r>
              <a:rPr lang="en-US" sz="2300" dirty="0">
                <a:latin typeface="Arial" panose="020B0604020202020204" pitchFamily="34" charset="0"/>
                <a:cs typeface="Arial" panose="020B0604020202020204" pitchFamily="34" charset="0"/>
              </a:rPr>
              <a:t>in its BOI report if it becomes aware or has reason to know of the inaccuracy.</a:t>
            </a:r>
          </a:p>
        </p:txBody>
      </p:sp>
      <p:sp>
        <p:nvSpPr>
          <p:cNvPr id="3" name="Slide Number Placeholder 2">
            <a:extLst>
              <a:ext uri="{FF2B5EF4-FFF2-40B4-BE49-F238E27FC236}">
                <a16:creationId xmlns:a16="http://schemas.microsoft.com/office/drawing/2014/main" id="{B6238E97-0BC4-E254-4F3A-71B1413CCE84}"/>
              </a:ext>
            </a:extLst>
          </p:cNvPr>
          <p:cNvSpPr>
            <a:spLocks noGrp="1"/>
          </p:cNvSpPr>
          <p:nvPr>
            <p:ph type="sldNum" sz="quarter" idx="10"/>
          </p:nvPr>
        </p:nvSpPr>
        <p:spPr/>
        <p:txBody>
          <a:bodyPr/>
          <a:lstStyle/>
          <a:p>
            <a:fld id="{6D34FDA3-2B15-4C9C-B677-C441CD8315A2}" type="slidenum">
              <a:rPr lang="en-US" smtClean="0"/>
              <a:t>29</a:t>
            </a:fld>
            <a:endParaRPr lang="en-US"/>
          </a:p>
        </p:txBody>
      </p:sp>
      <p:sp>
        <p:nvSpPr>
          <p:cNvPr id="4" name="Title 3">
            <a:extLst>
              <a:ext uri="{FF2B5EF4-FFF2-40B4-BE49-F238E27FC236}">
                <a16:creationId xmlns:a16="http://schemas.microsoft.com/office/drawing/2014/main" id="{204EDC07-4933-2DE5-5121-9D92DD4D965B}"/>
              </a:ext>
            </a:extLst>
          </p:cNvPr>
          <p:cNvSpPr>
            <a:spLocks noGrp="1"/>
          </p:cNvSpPr>
          <p:nvPr>
            <p:ph type="title"/>
          </p:nvPr>
        </p:nvSpPr>
        <p:spPr/>
        <p:txBody>
          <a:bodyPr/>
          <a:lstStyle/>
          <a:p>
            <a:r>
              <a:rPr lang="en-US" dirty="0"/>
              <a:t>When a Reporting Company Must File Changes to Reports</a:t>
            </a:r>
          </a:p>
        </p:txBody>
      </p:sp>
    </p:spTree>
    <p:extLst>
      <p:ext uri="{BB962C8B-B14F-4D97-AF65-F5344CB8AC3E}">
        <p14:creationId xmlns:p14="http://schemas.microsoft.com/office/powerpoint/2010/main" val="4097948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Amendments Affecting Lease Language</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dirty="0"/>
              <a:t>Directly affect lease</a:t>
            </a:r>
          </a:p>
          <a:p>
            <a:pPr lvl="1"/>
            <a:r>
              <a:rPr lang="en-US" dirty="0"/>
              <a:t>Declawing and Devocalization</a:t>
            </a:r>
          </a:p>
          <a:p>
            <a:pPr lvl="1"/>
            <a:r>
              <a:rPr lang="en-US" dirty="0"/>
              <a:t>Fee Disclosure</a:t>
            </a:r>
          </a:p>
          <a:p>
            <a:pPr lvl="1"/>
            <a:r>
              <a:rPr lang="en-US" dirty="0"/>
              <a:t>Crime-Free Lease Provisions</a:t>
            </a:r>
          </a:p>
          <a:p>
            <a:r>
              <a:rPr lang="en-US" dirty="0"/>
              <a:t>May require lease changes</a:t>
            </a:r>
          </a:p>
          <a:p>
            <a:pPr lvl="1"/>
            <a:r>
              <a:rPr lang="en-US" dirty="0"/>
              <a:t>Inspections </a:t>
            </a:r>
          </a:p>
          <a:p>
            <a:pPr lvl="1"/>
            <a:r>
              <a:rPr lang="en-US" dirty="0"/>
              <a:t>Renewals </a:t>
            </a:r>
          </a:p>
          <a:p>
            <a:pPr lvl="1"/>
            <a:r>
              <a:rPr lang="en-US" dirty="0"/>
              <a:t>Right to terminate due to infirmity</a:t>
            </a:r>
          </a:p>
          <a:p>
            <a:pPr lvl="1"/>
            <a:r>
              <a:rPr lang="en-US" dirty="0"/>
              <a:t>Right to Privacy/Entry by Landlord</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3</a:t>
            </a:fld>
            <a:endParaRPr lang="en-US"/>
          </a:p>
        </p:txBody>
      </p:sp>
    </p:spTree>
    <p:extLst>
      <p:ext uri="{BB962C8B-B14F-4D97-AF65-F5344CB8AC3E}">
        <p14:creationId xmlns:p14="http://schemas.microsoft.com/office/powerpoint/2010/main" val="4207816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0EFE57-2AC7-49CB-0454-E7E28B61365D}"/>
              </a:ext>
            </a:extLst>
          </p:cNvPr>
          <p:cNvSpPr>
            <a:spLocks noGrp="1"/>
          </p:cNvSpPr>
          <p:nvPr>
            <p:ph idx="1"/>
          </p:nvPr>
        </p:nvSpPr>
        <p:spPr>
          <a:xfrm>
            <a:off x="914400" y="1690688"/>
            <a:ext cx="10439400" cy="4021854"/>
          </a:xfrm>
        </p:spPr>
        <p:txBody>
          <a:bodyPr>
            <a:normAutofit fontScale="92500" lnSpcReduction="10000"/>
          </a:bodyPr>
          <a:lstStyle/>
          <a:p>
            <a:pPr marL="342900" indent="-342900" algn="just" eaLnBrk="1" hangingPunct="1">
              <a:spcBef>
                <a:spcPts val="1200"/>
              </a:spcBef>
              <a:spcAft>
                <a:spcPts val="600"/>
              </a:spcAft>
              <a:buFont typeface="Arial" panose="020B0604020202020204" pitchFamily="34" charset="0"/>
              <a:buChar char="•"/>
            </a:pPr>
            <a:r>
              <a:rPr lang="en-US" altLang="en-US" sz="2300" dirty="0">
                <a:latin typeface="Arial" panose="020B0604020202020204" pitchFamily="34" charset="0"/>
              </a:rPr>
              <a:t>There are both </a:t>
            </a:r>
            <a:r>
              <a:rPr lang="en-US" altLang="en-US" sz="2300" b="1" dirty="0">
                <a:latin typeface="Arial" panose="020B0604020202020204" pitchFamily="34" charset="0"/>
              </a:rPr>
              <a:t>civil</a:t>
            </a:r>
            <a:r>
              <a:rPr lang="en-US" altLang="en-US" sz="2300" dirty="0">
                <a:latin typeface="Arial" panose="020B0604020202020204" pitchFamily="34" charset="0"/>
              </a:rPr>
              <a:t> and </a:t>
            </a:r>
            <a:r>
              <a:rPr lang="en-US" altLang="en-US" sz="2300" b="1" dirty="0">
                <a:latin typeface="Arial" panose="020B0604020202020204" pitchFamily="34" charset="0"/>
              </a:rPr>
              <a:t>criminal</a:t>
            </a:r>
            <a:r>
              <a:rPr lang="en-US" altLang="en-US" sz="2300" dirty="0">
                <a:latin typeface="Arial" panose="020B0604020202020204" pitchFamily="34" charset="0"/>
              </a:rPr>
              <a:t> penalties for violating the CTA, including a </a:t>
            </a:r>
            <a:r>
              <a:rPr lang="en-US" altLang="en-US" sz="2300" b="1" dirty="0">
                <a:latin typeface="Arial" panose="020B0604020202020204" pitchFamily="34" charset="0"/>
              </a:rPr>
              <a:t>fine up to $10,000</a:t>
            </a:r>
            <a:r>
              <a:rPr lang="en-US" altLang="en-US" sz="2300" dirty="0">
                <a:latin typeface="Arial" panose="020B0604020202020204" pitchFamily="34" charset="0"/>
              </a:rPr>
              <a:t>, </a:t>
            </a:r>
            <a:r>
              <a:rPr lang="en-US" altLang="en-US" sz="2300" b="1" dirty="0">
                <a:latin typeface="Arial" panose="020B0604020202020204" pitchFamily="34" charset="0"/>
              </a:rPr>
              <a:t>imprisonment for up to two years</a:t>
            </a:r>
            <a:r>
              <a:rPr lang="en-US" altLang="en-US" sz="2300" dirty="0">
                <a:latin typeface="Arial" panose="020B0604020202020204" pitchFamily="34" charset="0"/>
              </a:rPr>
              <a:t>, or </a:t>
            </a:r>
            <a:r>
              <a:rPr lang="en-US" altLang="en-US" sz="2300" b="1" dirty="0">
                <a:latin typeface="Arial" panose="020B0604020202020204" pitchFamily="34" charset="0"/>
              </a:rPr>
              <a:t>both</a:t>
            </a:r>
            <a:r>
              <a:rPr lang="en-US" altLang="en-US" sz="2300" dirty="0">
                <a:latin typeface="Arial" panose="020B0604020202020204" pitchFamily="34" charset="0"/>
              </a:rPr>
              <a:t>, for any person willfully:</a:t>
            </a:r>
          </a:p>
          <a:p>
            <a:pPr lvl="1" algn="just" eaLnBrk="1" hangingPunct="1">
              <a:spcAft>
                <a:spcPts val="1200"/>
              </a:spcAft>
            </a:pPr>
            <a:r>
              <a:rPr lang="en-US" altLang="en-US" sz="2300" dirty="0">
                <a:solidFill>
                  <a:schemeClr val="tx1"/>
                </a:solidFill>
                <a:latin typeface="Arial" panose="020B0604020202020204" pitchFamily="34" charset="0"/>
              </a:rPr>
              <a:t>Providing or attempting to provide false or fraudulent BOI.</a:t>
            </a:r>
          </a:p>
          <a:p>
            <a:pPr lvl="1" algn="just" eaLnBrk="1" hangingPunct="1">
              <a:spcBef>
                <a:spcPts val="600"/>
              </a:spcBef>
              <a:spcAft>
                <a:spcPts val="1200"/>
              </a:spcAft>
            </a:pPr>
            <a:r>
              <a:rPr lang="en-US" altLang="en-US" sz="2300" dirty="0">
                <a:solidFill>
                  <a:schemeClr val="tx1"/>
                </a:solidFill>
                <a:latin typeface="Arial" panose="020B0604020202020204" pitchFamily="34" charset="0"/>
              </a:rPr>
              <a:t>Failing to report complete or updated BOI to FinCEN.</a:t>
            </a:r>
          </a:p>
          <a:p>
            <a:pPr marL="342900" indent="-342900" algn="just" eaLnBrk="1" hangingPunct="1">
              <a:spcAft>
                <a:spcPts val="1200"/>
              </a:spcAft>
              <a:buFont typeface="Arial" panose="020B0604020202020204" pitchFamily="34" charset="0"/>
              <a:buChar char="•"/>
            </a:pPr>
            <a:r>
              <a:rPr lang="en-US" altLang="en-US" sz="2300" dirty="0">
                <a:latin typeface="Arial" panose="020B0604020202020204" pitchFamily="34" charset="0"/>
              </a:rPr>
              <a:t>Penalties may also apply to reporting companies and individuals who:</a:t>
            </a:r>
          </a:p>
          <a:p>
            <a:pPr lvl="1" algn="just" eaLnBrk="1" hangingPunct="1">
              <a:spcBef>
                <a:spcPts val="600"/>
              </a:spcBef>
              <a:spcAft>
                <a:spcPts val="1200"/>
              </a:spcAft>
            </a:pPr>
            <a:r>
              <a:rPr lang="en-US" altLang="en-US" sz="2300" dirty="0">
                <a:solidFill>
                  <a:schemeClr val="tx1"/>
                </a:solidFill>
                <a:latin typeface="Arial" panose="020B0604020202020204" pitchFamily="34" charset="0"/>
              </a:rPr>
              <a:t>Cause a reporting company not to report.</a:t>
            </a:r>
          </a:p>
          <a:p>
            <a:pPr lvl="1" algn="just" eaLnBrk="1" hangingPunct="1">
              <a:spcBef>
                <a:spcPts val="600"/>
              </a:spcBef>
              <a:spcAft>
                <a:spcPts val="1200"/>
              </a:spcAft>
            </a:pPr>
            <a:r>
              <a:rPr lang="en-US" altLang="en-US" sz="2300" dirty="0">
                <a:solidFill>
                  <a:schemeClr val="tx1"/>
                </a:solidFill>
                <a:latin typeface="Arial" panose="020B0604020202020204" pitchFamily="34" charset="0"/>
              </a:rPr>
              <a:t>Are senior officers of a reporting company at the time of its failure to fulfill its obligation to accurately report or update BOI.</a:t>
            </a:r>
          </a:p>
          <a:p>
            <a:pPr algn="just" eaLnBrk="1" hangingPunct="1">
              <a:spcAft>
                <a:spcPts val="600"/>
              </a:spcAft>
              <a:defRPr/>
            </a:pPr>
            <a:endParaRPr lang="en-US" sz="23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B6238E97-0BC4-E254-4F3A-71B1413CCE84}"/>
              </a:ext>
            </a:extLst>
          </p:cNvPr>
          <p:cNvSpPr>
            <a:spLocks noGrp="1"/>
          </p:cNvSpPr>
          <p:nvPr>
            <p:ph type="sldNum" sz="quarter" idx="10"/>
          </p:nvPr>
        </p:nvSpPr>
        <p:spPr/>
        <p:txBody>
          <a:bodyPr/>
          <a:lstStyle/>
          <a:p>
            <a:fld id="{6D34FDA3-2B15-4C9C-B677-C441CD8315A2}" type="slidenum">
              <a:rPr lang="en-US" smtClean="0"/>
              <a:t>30</a:t>
            </a:fld>
            <a:endParaRPr lang="en-US"/>
          </a:p>
        </p:txBody>
      </p:sp>
      <p:sp>
        <p:nvSpPr>
          <p:cNvPr id="4" name="Title 3">
            <a:extLst>
              <a:ext uri="{FF2B5EF4-FFF2-40B4-BE49-F238E27FC236}">
                <a16:creationId xmlns:a16="http://schemas.microsoft.com/office/drawing/2014/main" id="{204EDC07-4933-2DE5-5121-9D92DD4D965B}"/>
              </a:ext>
            </a:extLst>
          </p:cNvPr>
          <p:cNvSpPr>
            <a:spLocks noGrp="1"/>
          </p:cNvSpPr>
          <p:nvPr>
            <p:ph type="title"/>
          </p:nvPr>
        </p:nvSpPr>
        <p:spPr/>
        <p:txBody>
          <a:bodyPr/>
          <a:lstStyle/>
          <a:p>
            <a:r>
              <a:rPr lang="en-US" dirty="0"/>
              <a:t>Penalties for Failure to Comply</a:t>
            </a:r>
          </a:p>
        </p:txBody>
      </p:sp>
    </p:spTree>
    <p:extLst>
      <p:ext uri="{BB962C8B-B14F-4D97-AF65-F5344CB8AC3E}">
        <p14:creationId xmlns:p14="http://schemas.microsoft.com/office/powerpoint/2010/main" val="2037721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0EFE57-2AC7-49CB-0454-E7E28B61365D}"/>
              </a:ext>
            </a:extLst>
          </p:cNvPr>
          <p:cNvSpPr>
            <a:spLocks noGrp="1"/>
          </p:cNvSpPr>
          <p:nvPr>
            <p:ph idx="1"/>
          </p:nvPr>
        </p:nvSpPr>
        <p:spPr>
          <a:xfrm>
            <a:off x="914400" y="1690688"/>
            <a:ext cx="10439400" cy="4021854"/>
          </a:xfrm>
        </p:spPr>
        <p:txBody>
          <a:bodyPr>
            <a:normAutofit/>
          </a:bodyPr>
          <a:lstStyle/>
          <a:p>
            <a:pPr algn="just" eaLnBrk="1" hangingPunct="1">
              <a:spcBef>
                <a:spcPts val="1200"/>
              </a:spcBef>
              <a:spcAft>
                <a:spcPts val="600"/>
              </a:spcAft>
            </a:pPr>
            <a:r>
              <a:rPr lang="en-US" altLang="en-US" sz="3000" dirty="0">
                <a:latin typeface="Arial" panose="020B0604020202020204" pitchFamily="34" charset="0"/>
              </a:rPr>
              <a:t>BOI reports will not be publicly available. </a:t>
            </a:r>
          </a:p>
          <a:p>
            <a:pPr marL="342900" indent="-342900" algn="just" eaLnBrk="1" hangingPunct="1">
              <a:spcBef>
                <a:spcPts val="1200"/>
              </a:spcBef>
              <a:spcAft>
                <a:spcPts val="600"/>
              </a:spcAft>
              <a:buFont typeface="Arial" panose="020B0604020202020204" pitchFamily="34" charset="0"/>
              <a:buChar char="•"/>
            </a:pPr>
            <a:r>
              <a:rPr lang="en-US" altLang="en-US" sz="2300" dirty="0">
                <a:latin typeface="Arial" panose="020B0604020202020204" pitchFamily="34" charset="0"/>
              </a:rPr>
              <a:t>Information will be disclosed only (i) to federal and state law enforcement agencies in specified circumstances and (ii) with the reporting company’s consent, to financial institutions in connection with their know-your-customer (KYC) obligations.</a:t>
            </a:r>
            <a:endParaRPr lang="en-US" sz="23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B6238E97-0BC4-E254-4F3A-71B1413CCE84}"/>
              </a:ext>
            </a:extLst>
          </p:cNvPr>
          <p:cNvSpPr>
            <a:spLocks noGrp="1"/>
          </p:cNvSpPr>
          <p:nvPr>
            <p:ph type="sldNum" sz="quarter" idx="10"/>
          </p:nvPr>
        </p:nvSpPr>
        <p:spPr/>
        <p:txBody>
          <a:bodyPr/>
          <a:lstStyle/>
          <a:p>
            <a:fld id="{6D34FDA3-2B15-4C9C-B677-C441CD8315A2}" type="slidenum">
              <a:rPr lang="en-US" smtClean="0"/>
              <a:t>31</a:t>
            </a:fld>
            <a:endParaRPr lang="en-US"/>
          </a:p>
        </p:txBody>
      </p:sp>
      <p:sp>
        <p:nvSpPr>
          <p:cNvPr id="4" name="Title 3">
            <a:extLst>
              <a:ext uri="{FF2B5EF4-FFF2-40B4-BE49-F238E27FC236}">
                <a16:creationId xmlns:a16="http://schemas.microsoft.com/office/drawing/2014/main" id="{204EDC07-4933-2DE5-5121-9D92DD4D965B}"/>
              </a:ext>
            </a:extLst>
          </p:cNvPr>
          <p:cNvSpPr>
            <a:spLocks noGrp="1"/>
          </p:cNvSpPr>
          <p:nvPr>
            <p:ph type="title"/>
          </p:nvPr>
        </p:nvSpPr>
        <p:spPr/>
        <p:txBody>
          <a:bodyPr/>
          <a:lstStyle/>
          <a:p>
            <a:r>
              <a:rPr lang="en-US" dirty="0"/>
              <a:t>Reports Not Publicly Available</a:t>
            </a:r>
          </a:p>
        </p:txBody>
      </p:sp>
    </p:spTree>
    <p:extLst>
      <p:ext uri="{BB962C8B-B14F-4D97-AF65-F5344CB8AC3E}">
        <p14:creationId xmlns:p14="http://schemas.microsoft.com/office/powerpoint/2010/main" val="3760131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846432-BF7C-950E-16A1-8DA62979243B}"/>
              </a:ext>
            </a:extLst>
          </p:cNvPr>
          <p:cNvSpPr>
            <a:spLocks noGrp="1"/>
          </p:cNvSpPr>
          <p:nvPr>
            <p:ph idx="1"/>
          </p:nvPr>
        </p:nvSpPr>
        <p:spPr>
          <a:xfrm>
            <a:off x="914400" y="1415845"/>
            <a:ext cx="10439400" cy="4395019"/>
          </a:xfrm>
        </p:spPr>
        <p:txBody>
          <a:bodyPr>
            <a:noAutofit/>
          </a:bodyPr>
          <a:lstStyle/>
          <a:p>
            <a:pPr marL="342900" indent="-342900" algn="just">
              <a:buFont typeface="Arial" panose="020B0604020202020204" pitchFamily="34" charset="0"/>
              <a:buChar char="•"/>
            </a:pPr>
            <a:r>
              <a:rPr lang="en-US" sz="2300" dirty="0">
                <a:latin typeface="Arial" panose="020B0604020202020204" pitchFamily="34" charset="0"/>
                <a:cs typeface="Arial" panose="020B0604020202020204" pitchFamily="34" charset="0"/>
              </a:rPr>
              <a:t>For more information and to file: </a:t>
            </a:r>
            <a:r>
              <a:rPr lang="en-US" sz="2300" dirty="0">
                <a:latin typeface="Arial" panose="020B0604020202020204" pitchFamily="34" charset="0"/>
                <a:cs typeface="Arial" panose="020B0604020202020204" pitchFamily="34" charset="0"/>
                <a:hlinkClick r:id="rId2"/>
              </a:rPr>
              <a:t>https://www.fincen.gov/boi</a:t>
            </a:r>
            <a:endParaRPr lang="en-US" sz="23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300" b="0" i="0" dirty="0">
                <a:effectLst/>
                <a:latin typeface="Arial" panose="020B0604020202020204" pitchFamily="34" charset="0"/>
                <a:cs typeface="Arial" panose="020B0604020202020204" pitchFamily="34" charset="0"/>
              </a:rPr>
              <a:t>For the Small Entity Compliance Guide: </a:t>
            </a:r>
            <a:r>
              <a:rPr lang="en-US" sz="2300" b="0" i="0" dirty="0">
                <a:effectLst/>
                <a:latin typeface="Arial" panose="020B0604020202020204" pitchFamily="34" charset="0"/>
                <a:cs typeface="Arial" panose="020B0604020202020204" pitchFamily="34" charset="0"/>
                <a:hlinkClick r:id="rId3"/>
              </a:rPr>
              <a:t>https://www.fincen.gov/boi/small-entity-compliance-guide</a:t>
            </a:r>
            <a:r>
              <a:rPr lang="en-US" sz="2300" b="0" i="0" dirty="0">
                <a:effectLst/>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pPr>
            <a:r>
              <a:rPr lang="en-US" sz="2300" b="1" dirty="0">
                <a:latin typeface="Arial" panose="020B0604020202020204" pitchFamily="34" charset="0"/>
                <a:cs typeface="Arial" panose="020B0604020202020204" pitchFamily="34" charset="0"/>
              </a:rPr>
              <a:t>ALERT</a:t>
            </a:r>
            <a:r>
              <a:rPr lang="en-US" sz="2300" dirty="0">
                <a:latin typeface="Arial" panose="020B0604020202020204" pitchFamily="34" charset="0"/>
                <a:cs typeface="Arial" panose="020B0604020202020204" pitchFamily="34" charset="0"/>
              </a:rPr>
              <a:t>: </a:t>
            </a:r>
            <a:r>
              <a:rPr lang="en-US" sz="2300" b="0" i="0" dirty="0">
                <a:effectLst/>
                <a:latin typeface="Arial" panose="020B0604020202020204" pitchFamily="34" charset="0"/>
                <a:cs typeface="Arial" panose="020B0604020202020204" pitchFamily="34" charset="0"/>
              </a:rPr>
              <a:t>FinCEN has been notified of recent fraudulent attempts to solicit information from individuals and entities who may be subject to reporting requirements under the CTA.</a:t>
            </a:r>
            <a:r>
              <a:rPr lang="en-US" sz="2300" dirty="0">
                <a:solidFill>
                  <a:srgbClr val="333333"/>
                </a:solidFill>
                <a:latin typeface="Arial" panose="020B0604020202020204" pitchFamily="34" charset="0"/>
                <a:cs typeface="Arial" panose="020B0604020202020204" pitchFamily="34" charset="0"/>
              </a:rPr>
              <a:t> </a:t>
            </a:r>
            <a:r>
              <a:rPr lang="en-US" sz="2300" b="0" i="0" dirty="0">
                <a:solidFill>
                  <a:srgbClr val="333333"/>
                </a:solidFill>
                <a:effectLst/>
                <a:latin typeface="Arial" panose="020B0604020202020204" pitchFamily="34" charset="0"/>
                <a:cs typeface="Arial" panose="020B0604020202020204" pitchFamily="34" charset="0"/>
              </a:rPr>
              <a:t>The fraudulent correspondence may be titled "Important Compliance Notice" and asks the recipient to click on a URL or to scan a QR code. Those emails or letters are fraudulent. </a:t>
            </a:r>
            <a:r>
              <a:rPr lang="en-US" sz="2300" b="1" i="0" dirty="0">
                <a:solidFill>
                  <a:srgbClr val="333333"/>
                </a:solidFill>
                <a:effectLst/>
                <a:latin typeface="Arial" panose="020B0604020202020204" pitchFamily="34" charset="0"/>
                <a:cs typeface="Arial" panose="020B0604020202020204" pitchFamily="34" charset="0"/>
              </a:rPr>
              <a:t>FinCEN does not send unsolicited requests.</a:t>
            </a:r>
            <a:r>
              <a:rPr lang="en-US" sz="2300" b="0" i="0" dirty="0">
                <a:solidFill>
                  <a:srgbClr val="333333"/>
                </a:solidFill>
                <a:effectLst/>
                <a:latin typeface="Arial" panose="020B0604020202020204" pitchFamily="34" charset="0"/>
                <a:cs typeface="Arial" panose="020B0604020202020204" pitchFamily="34" charset="0"/>
              </a:rPr>
              <a:t> Please do not respond to these fraudulent messages or click on any links or scan any QR codes within them.</a:t>
            </a:r>
            <a:endParaRPr lang="en-US" sz="23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CF06E366-CAE2-A9E6-822A-1C9153B24FB4}"/>
              </a:ext>
            </a:extLst>
          </p:cNvPr>
          <p:cNvSpPr>
            <a:spLocks noGrp="1"/>
          </p:cNvSpPr>
          <p:nvPr>
            <p:ph type="sldNum" sz="quarter" idx="10"/>
          </p:nvPr>
        </p:nvSpPr>
        <p:spPr/>
        <p:txBody>
          <a:bodyPr/>
          <a:lstStyle/>
          <a:p>
            <a:fld id="{6D34FDA3-2B15-4C9C-B677-C441CD8315A2}" type="slidenum">
              <a:rPr lang="en-US" smtClean="0"/>
              <a:t>32</a:t>
            </a:fld>
            <a:endParaRPr lang="en-US"/>
          </a:p>
        </p:txBody>
      </p:sp>
      <p:sp>
        <p:nvSpPr>
          <p:cNvPr id="4" name="Title 3">
            <a:extLst>
              <a:ext uri="{FF2B5EF4-FFF2-40B4-BE49-F238E27FC236}">
                <a16:creationId xmlns:a16="http://schemas.microsoft.com/office/drawing/2014/main" id="{BF629E9A-3BCA-1FD0-F527-BE656F3DA62A}"/>
              </a:ext>
            </a:extLst>
          </p:cNvPr>
          <p:cNvSpPr>
            <a:spLocks noGrp="1"/>
          </p:cNvSpPr>
          <p:nvPr>
            <p:ph type="title"/>
          </p:nvPr>
        </p:nvSpPr>
        <p:spPr/>
        <p:txBody>
          <a:bodyPr/>
          <a:lstStyle/>
          <a:p>
            <a:r>
              <a:rPr lang="en-US" dirty="0"/>
              <a:t>FinCEN Links and Alerts</a:t>
            </a:r>
          </a:p>
        </p:txBody>
      </p:sp>
    </p:spTree>
    <p:extLst>
      <p:ext uri="{BB962C8B-B14F-4D97-AF65-F5344CB8AC3E}">
        <p14:creationId xmlns:p14="http://schemas.microsoft.com/office/powerpoint/2010/main" val="1726721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ACF09A-E2FA-2A4B-9C38-A0962BA491CC}"/>
              </a:ext>
            </a:extLst>
          </p:cNvPr>
          <p:cNvSpPr>
            <a:spLocks noGrp="1"/>
          </p:cNvSpPr>
          <p:nvPr>
            <p:ph type="sldNum" sz="quarter" idx="10"/>
          </p:nvPr>
        </p:nvSpPr>
        <p:spPr>
          <a:xfrm>
            <a:off x="8652163" y="6492875"/>
            <a:ext cx="3428883" cy="365125"/>
          </a:xfrm>
        </p:spPr>
        <p:txBody>
          <a:bodyPr/>
          <a:lstStyle/>
          <a:p>
            <a:fld id="{6D34FDA3-2B15-4C9C-B677-C441CD8315A2}" type="slidenum">
              <a:rPr lang="en-US" smtClean="0"/>
              <a:t>33</a:t>
            </a:fld>
            <a:endParaRPr lang="en-US"/>
          </a:p>
        </p:txBody>
      </p:sp>
      <p:sp>
        <p:nvSpPr>
          <p:cNvPr id="3" name="Title 2">
            <a:extLst>
              <a:ext uri="{FF2B5EF4-FFF2-40B4-BE49-F238E27FC236}">
                <a16:creationId xmlns:a16="http://schemas.microsoft.com/office/drawing/2014/main" id="{FDFC5584-93B9-244A-9F16-628B66EF19F6}"/>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976607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Declawing and Devocalization</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lstStyle/>
          <a:p>
            <a:r>
              <a:rPr lang="en-US" dirty="0"/>
              <a:t>Cannot require declawing or devocalization as a condition of rental to a pet owner</a:t>
            </a:r>
          </a:p>
          <a:p>
            <a:endParaRPr lang="en-US" dirty="0"/>
          </a:p>
          <a:p>
            <a:r>
              <a:rPr lang="en-US" dirty="0"/>
              <a:t>Penalty: </a:t>
            </a:r>
          </a:p>
          <a:p>
            <a:pPr lvl="1"/>
            <a:r>
              <a:rPr lang="en-US" dirty="0"/>
              <a:t>Any such clause is void</a:t>
            </a:r>
          </a:p>
          <a:p>
            <a:pPr lvl="1"/>
            <a:r>
              <a:rPr lang="en-US" dirty="0"/>
              <a:t>Civil Penalty of $1,000 per animal</a:t>
            </a:r>
          </a:p>
          <a:p>
            <a:endParaRPr lang="en-US" dirty="0"/>
          </a:p>
          <a:p>
            <a:r>
              <a:rPr lang="en-US" dirty="0"/>
              <a:t>504B.114</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4</a:t>
            </a:fld>
            <a:endParaRPr lang="en-US"/>
          </a:p>
        </p:txBody>
      </p:sp>
    </p:spTree>
    <p:extLst>
      <p:ext uri="{BB962C8B-B14F-4D97-AF65-F5344CB8AC3E}">
        <p14:creationId xmlns:p14="http://schemas.microsoft.com/office/powerpoint/2010/main" val="4241010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Fee Disclosure Requirements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lstStyle/>
          <a:p>
            <a:r>
              <a:rPr lang="en-US" dirty="0"/>
              <a:t>Requirements</a:t>
            </a:r>
          </a:p>
          <a:p>
            <a:pPr lvl="1"/>
            <a:r>
              <a:rPr lang="en-US" dirty="0"/>
              <a:t>Lease must disclose all nonoptional fees</a:t>
            </a:r>
          </a:p>
          <a:p>
            <a:pPr lvl="1"/>
            <a:r>
              <a:rPr lang="en-US" dirty="0"/>
              <a:t>“Total Monthly Payment” on the first page of the lease</a:t>
            </a:r>
          </a:p>
          <a:p>
            <a:pPr lvl="1"/>
            <a:endParaRPr lang="en-US" dirty="0"/>
          </a:p>
          <a:p>
            <a:r>
              <a:rPr lang="en-US" dirty="0"/>
              <a:t>Penalty</a:t>
            </a:r>
          </a:p>
          <a:p>
            <a:pPr lvl="1"/>
            <a:r>
              <a:rPr lang="en-US" dirty="0"/>
              <a:t>Treble damages and, at the discretion of the court, attorney fees</a:t>
            </a:r>
          </a:p>
          <a:p>
            <a:pPr lvl="1"/>
            <a:endParaRPr lang="en-US" dirty="0"/>
          </a:p>
          <a:p>
            <a:r>
              <a:rPr lang="en-US" dirty="0"/>
              <a:t>504B.120</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5</a:t>
            </a:fld>
            <a:endParaRPr lang="en-US"/>
          </a:p>
        </p:txBody>
      </p:sp>
    </p:spTree>
    <p:extLst>
      <p:ext uri="{BB962C8B-B14F-4D97-AF65-F5344CB8AC3E}">
        <p14:creationId xmlns:p14="http://schemas.microsoft.com/office/powerpoint/2010/main" val="2295605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97F376A-2432-3D47-8BCC-6168FFBFE4E5}"/>
              </a:ext>
            </a:extLst>
          </p:cNvPr>
          <p:cNvSpPr>
            <a:spLocks noGrp="1"/>
          </p:cNvSpPr>
          <p:nvPr>
            <p:ph type="sldNum" sz="quarter" idx="10"/>
          </p:nvPr>
        </p:nvSpPr>
        <p:spPr/>
        <p:txBody>
          <a:bodyPr/>
          <a:lstStyle/>
          <a:p>
            <a:fld id="{6D34FDA3-2B15-4C9C-B677-C441CD8315A2}" type="slidenum">
              <a:rPr lang="en-US" smtClean="0"/>
              <a:t>6</a:t>
            </a:fld>
            <a:endParaRPr lang="en-US"/>
          </a:p>
        </p:txBody>
      </p:sp>
      <p:sp>
        <p:nvSpPr>
          <p:cNvPr id="3" name="Title 2">
            <a:extLst>
              <a:ext uri="{FF2B5EF4-FFF2-40B4-BE49-F238E27FC236}">
                <a16:creationId xmlns:a16="http://schemas.microsoft.com/office/drawing/2014/main" id="{0B307F0C-0F31-EE43-8AF8-334044E83A0D}"/>
              </a:ext>
            </a:extLst>
          </p:cNvPr>
          <p:cNvSpPr>
            <a:spLocks noGrp="1"/>
          </p:cNvSpPr>
          <p:nvPr>
            <p:ph type="title"/>
          </p:nvPr>
        </p:nvSpPr>
        <p:spPr/>
        <p:txBody>
          <a:bodyPr/>
          <a:lstStyle/>
          <a:p>
            <a:r>
              <a:rPr lang="en-US" dirty="0"/>
              <a:t>Fee Disclosure Requirements</a:t>
            </a:r>
          </a:p>
        </p:txBody>
      </p:sp>
      <p:sp>
        <p:nvSpPr>
          <p:cNvPr id="4" name="Content Placeholder 3">
            <a:extLst>
              <a:ext uri="{FF2B5EF4-FFF2-40B4-BE49-F238E27FC236}">
                <a16:creationId xmlns:a16="http://schemas.microsoft.com/office/drawing/2014/main" id="{4E983006-8A25-394B-96DF-64C6C74305E5}"/>
              </a:ext>
            </a:extLst>
          </p:cNvPr>
          <p:cNvSpPr>
            <a:spLocks noGrp="1"/>
          </p:cNvSpPr>
          <p:nvPr>
            <p:ph idx="1"/>
          </p:nvPr>
        </p:nvSpPr>
        <p:spPr/>
        <p:txBody>
          <a:bodyPr/>
          <a:lstStyle/>
          <a:p>
            <a:r>
              <a:rPr lang="en-US" dirty="0"/>
              <a:t>What is a “nonoptional fee”?</a:t>
            </a:r>
          </a:p>
          <a:p>
            <a:pPr lvl="1"/>
            <a:r>
              <a:rPr lang="en-US" dirty="0"/>
              <a:t>Utilities vs. pet fees</a:t>
            </a:r>
          </a:p>
          <a:p>
            <a:endParaRPr lang="en-US" dirty="0"/>
          </a:p>
          <a:p>
            <a:r>
              <a:rPr lang="en-US" dirty="0"/>
              <a:t>Commercial Leasing Risk</a:t>
            </a:r>
          </a:p>
        </p:txBody>
      </p:sp>
    </p:spTree>
    <p:extLst>
      <p:ext uri="{BB962C8B-B14F-4D97-AF65-F5344CB8AC3E}">
        <p14:creationId xmlns:p14="http://schemas.microsoft.com/office/powerpoint/2010/main" val="178303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Crime-Free Lease Provisions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lstStyle/>
          <a:p>
            <a:r>
              <a:rPr lang="en-US" dirty="0"/>
              <a:t>Cannabis</a:t>
            </a:r>
          </a:p>
          <a:p>
            <a:pPr lvl="1"/>
            <a:r>
              <a:rPr lang="en-US" dirty="0"/>
              <a:t>Can’t prohibit the legal possession or most uses of cannabis</a:t>
            </a:r>
          </a:p>
          <a:p>
            <a:pPr lvl="1"/>
            <a:r>
              <a:rPr lang="en-US" dirty="0"/>
              <a:t>Can prohibit smoking cannabis</a:t>
            </a:r>
          </a:p>
          <a:p>
            <a:r>
              <a:rPr lang="en-US" dirty="0"/>
              <a:t>What does “legal” mean?</a:t>
            </a:r>
          </a:p>
          <a:p>
            <a:pPr lvl="1"/>
            <a:r>
              <a:rPr lang="en-US" dirty="0"/>
              <a:t>State vs. Federal</a:t>
            </a:r>
          </a:p>
          <a:p>
            <a:pPr lvl="1"/>
            <a:endParaRPr lang="en-US" dirty="0"/>
          </a:p>
          <a:p>
            <a:r>
              <a:rPr lang="en-US" dirty="0"/>
              <a:t>504B.171</a:t>
            </a:r>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7</a:t>
            </a:fld>
            <a:endParaRPr lang="en-US"/>
          </a:p>
        </p:txBody>
      </p:sp>
    </p:spTree>
    <p:extLst>
      <p:ext uri="{BB962C8B-B14F-4D97-AF65-F5344CB8AC3E}">
        <p14:creationId xmlns:p14="http://schemas.microsoft.com/office/powerpoint/2010/main" val="119902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97F376A-2432-3D47-8BCC-6168FFBFE4E5}"/>
              </a:ext>
            </a:extLst>
          </p:cNvPr>
          <p:cNvSpPr>
            <a:spLocks noGrp="1"/>
          </p:cNvSpPr>
          <p:nvPr>
            <p:ph type="sldNum" sz="quarter" idx="10"/>
          </p:nvPr>
        </p:nvSpPr>
        <p:spPr/>
        <p:txBody>
          <a:bodyPr/>
          <a:lstStyle/>
          <a:p>
            <a:fld id="{6D34FDA3-2B15-4C9C-B677-C441CD8315A2}" type="slidenum">
              <a:rPr lang="en-US" smtClean="0"/>
              <a:t>8</a:t>
            </a:fld>
            <a:endParaRPr lang="en-US"/>
          </a:p>
        </p:txBody>
      </p:sp>
      <p:sp>
        <p:nvSpPr>
          <p:cNvPr id="3" name="Title 2">
            <a:extLst>
              <a:ext uri="{FF2B5EF4-FFF2-40B4-BE49-F238E27FC236}">
                <a16:creationId xmlns:a16="http://schemas.microsoft.com/office/drawing/2014/main" id="{0B307F0C-0F31-EE43-8AF8-334044E83A0D}"/>
              </a:ext>
            </a:extLst>
          </p:cNvPr>
          <p:cNvSpPr>
            <a:spLocks noGrp="1"/>
          </p:cNvSpPr>
          <p:nvPr>
            <p:ph type="title"/>
          </p:nvPr>
        </p:nvSpPr>
        <p:spPr/>
        <p:txBody>
          <a:bodyPr/>
          <a:lstStyle/>
          <a:p>
            <a:r>
              <a:rPr lang="en-US" dirty="0"/>
              <a:t>Crime-Free Lease Provisions</a:t>
            </a:r>
          </a:p>
        </p:txBody>
      </p:sp>
      <p:sp>
        <p:nvSpPr>
          <p:cNvPr id="4" name="Content Placeholder 3">
            <a:extLst>
              <a:ext uri="{FF2B5EF4-FFF2-40B4-BE49-F238E27FC236}">
                <a16:creationId xmlns:a16="http://schemas.microsoft.com/office/drawing/2014/main" id="{4E983006-8A25-394B-96DF-64C6C74305E5}"/>
              </a:ext>
            </a:extLst>
          </p:cNvPr>
          <p:cNvSpPr>
            <a:spLocks noGrp="1"/>
          </p:cNvSpPr>
          <p:nvPr>
            <p:ph idx="1"/>
          </p:nvPr>
        </p:nvSpPr>
        <p:spPr/>
        <p:txBody>
          <a:bodyPr/>
          <a:lstStyle/>
          <a:p>
            <a:r>
              <a:rPr lang="en-US" dirty="0"/>
              <a:t>Can’t penalize tenant based on off-premises conduct, unless</a:t>
            </a:r>
          </a:p>
          <a:p>
            <a:pPr marL="914400" lvl="1" indent="-457200">
              <a:buFont typeface="+mj-lt"/>
              <a:buAutoNum type="arabicPeriod"/>
            </a:pPr>
            <a:r>
              <a:rPr lang="en-US" dirty="0"/>
              <a:t>Conduct is a crime of violence against a lease-related person </a:t>
            </a:r>
            <a:r>
              <a:rPr lang="en-US" i="1" dirty="0"/>
              <a:t>or</a:t>
            </a:r>
            <a:r>
              <a:rPr lang="en-US" dirty="0"/>
              <a:t> </a:t>
            </a:r>
          </a:p>
          <a:p>
            <a:pPr marL="914400" lvl="1" indent="-457200">
              <a:buFont typeface="+mj-lt"/>
              <a:buAutoNum type="arabicPeriod"/>
            </a:pPr>
            <a:r>
              <a:rPr lang="en-US" dirty="0"/>
              <a:t>Conduct results in a conviction of a crime of violence</a:t>
            </a:r>
          </a:p>
          <a:p>
            <a:pPr marL="457200" lvl="1" indent="0">
              <a:buNone/>
            </a:pPr>
            <a:endParaRPr lang="en-US" dirty="0"/>
          </a:p>
          <a:p>
            <a:r>
              <a:rPr lang="en-US" dirty="0"/>
              <a:t>504B.171, Subd. 2a</a:t>
            </a:r>
          </a:p>
          <a:p>
            <a:endParaRPr lang="en-US" dirty="0"/>
          </a:p>
        </p:txBody>
      </p:sp>
    </p:spTree>
    <p:extLst>
      <p:ext uri="{BB962C8B-B14F-4D97-AF65-F5344CB8AC3E}">
        <p14:creationId xmlns:p14="http://schemas.microsoft.com/office/powerpoint/2010/main" val="170559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Changes to Covenants That </a:t>
            </a:r>
            <a:r>
              <a:rPr lang="en-US"/>
              <a:t>May Affect Leases</a:t>
            </a:r>
            <a:endParaRPr lang="en-US" dirty="0"/>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a:xfrm>
            <a:off x="914400" y="1825625"/>
            <a:ext cx="10439400" cy="4895850"/>
          </a:xfrm>
        </p:spPr>
        <p:txBody>
          <a:bodyPr>
            <a:normAutofit/>
          </a:bodyPr>
          <a:lstStyle/>
          <a:p>
            <a:r>
              <a:rPr lang="en-US" dirty="0"/>
              <a:t>Inspections</a:t>
            </a:r>
          </a:p>
          <a:p>
            <a:pPr lvl="1"/>
            <a:r>
              <a:rPr lang="en-US" dirty="0"/>
              <a:t>Mandatory initial inspection and final move-out inspection</a:t>
            </a:r>
          </a:p>
          <a:p>
            <a:r>
              <a:rPr lang="en-US" dirty="0"/>
              <a:t>Renewals</a:t>
            </a:r>
          </a:p>
          <a:p>
            <a:pPr lvl="1"/>
            <a:r>
              <a:rPr lang="en-US" dirty="0"/>
              <a:t>Can’t be required more than 6 months in advance</a:t>
            </a:r>
          </a:p>
          <a:p>
            <a:r>
              <a:rPr lang="en-US" dirty="0"/>
              <a:t>Termination on Infirmity</a:t>
            </a:r>
          </a:p>
          <a:p>
            <a:pPr lvl="1"/>
            <a:r>
              <a:rPr lang="en-US" dirty="0"/>
              <a:t>Right to terminate due to illness</a:t>
            </a:r>
          </a:p>
          <a:p>
            <a:r>
              <a:rPr lang="en-US" dirty="0"/>
              <a:t>Right to Privacy</a:t>
            </a:r>
          </a:p>
          <a:p>
            <a:pPr lvl="1"/>
            <a:r>
              <a:rPr lang="en-US" dirty="0"/>
              <a:t>Minimum 24 hours’ advance notice of entry</a:t>
            </a:r>
          </a:p>
          <a:p>
            <a:pPr lvl="1"/>
            <a:r>
              <a:rPr lang="en-US" dirty="0"/>
              <a:t>Enter only between 8am and 8pm</a:t>
            </a:r>
          </a:p>
          <a:p>
            <a:endParaRPr lang="en-US" dirty="0"/>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9</a:t>
            </a:fld>
            <a:endParaRPr lang="en-US"/>
          </a:p>
        </p:txBody>
      </p:sp>
    </p:spTree>
    <p:extLst>
      <p:ext uri="{BB962C8B-B14F-4D97-AF65-F5344CB8AC3E}">
        <p14:creationId xmlns:p14="http://schemas.microsoft.com/office/powerpoint/2010/main" val="3357001541"/>
      </p:ext>
    </p:extLst>
  </p:cSld>
  <p:clrMapOvr>
    <a:masterClrMapping/>
  </p:clrMapOvr>
</p:sld>
</file>

<file path=ppt/theme/theme1.xml><?xml version="1.0" encoding="utf-8"?>
<a:theme xmlns:a="http://schemas.openxmlformats.org/drawingml/2006/main" name="Office Theme">
  <a:themeElements>
    <a:clrScheme name="Dunlap Colors">
      <a:dk1>
        <a:srgbClr val="000000"/>
      </a:dk1>
      <a:lt1>
        <a:srgbClr val="FFFFFF"/>
      </a:lt1>
      <a:dk2>
        <a:srgbClr val="000000"/>
      </a:dk2>
      <a:lt2>
        <a:srgbClr val="E7E6E6"/>
      </a:lt2>
      <a:accent1>
        <a:srgbClr val="8F734F"/>
      </a:accent1>
      <a:accent2>
        <a:srgbClr val="660000"/>
      </a:accent2>
      <a:accent3>
        <a:srgbClr val="A5A5A5"/>
      </a:accent3>
      <a:accent4>
        <a:srgbClr val="FFC000"/>
      </a:accent4>
      <a:accent5>
        <a:srgbClr val="4472C4"/>
      </a:accent5>
      <a:accent6>
        <a:srgbClr val="70AD47"/>
      </a:accent6>
      <a:hlink>
        <a:srgbClr val="8F734F"/>
      </a:hlink>
      <a:folHlink>
        <a:srgbClr val="8F734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F001662C6DA44EAC2408B6FA4CB773" ma:contentTypeVersion="2" ma:contentTypeDescription="Create a new document." ma:contentTypeScope="" ma:versionID="24edc433c7ddfaefa5a60d3a1dc5b903">
  <xsd:schema xmlns:xsd="http://www.w3.org/2001/XMLSchema" xmlns:xs="http://www.w3.org/2001/XMLSchema" xmlns:p="http://schemas.microsoft.com/office/2006/metadata/properties" xmlns:ns3="1ced665b-d5d8-4287-9638-b9efa9c4a35c" targetNamespace="http://schemas.microsoft.com/office/2006/metadata/properties" ma:root="true" ma:fieldsID="75352d255987a13f41f42da88782065d" ns3:_="">
    <xsd:import namespace="1ced665b-d5d8-4287-9638-b9efa9c4a35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d665b-d5d8-4287-9638-b9efa9c4a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C45606-5BD3-42F0-B705-03E133217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d665b-d5d8-4287-9638-b9efa9c4a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07EB4F-0E43-469F-92F7-473BD54FE951}">
  <ds:schemaRefs>
    <ds:schemaRef ds:uri="http://schemas.microsoft.com/sharepoint/v3/contenttype/forms"/>
  </ds:schemaRefs>
</ds:datastoreItem>
</file>

<file path=customXml/itemProps3.xml><?xml version="1.0" encoding="utf-8"?>
<ds:datastoreItem xmlns:ds="http://schemas.openxmlformats.org/officeDocument/2006/customXml" ds:itemID="{3DA19F2C-5987-4CB4-95DC-DF85F9370CF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2469</TotalTime>
  <Words>1782</Words>
  <Application>Microsoft Office PowerPoint</Application>
  <PresentationFormat>Widescreen</PresentationFormat>
  <Paragraphs>250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Segoe UI</vt:lpstr>
      <vt:lpstr>Office Theme</vt:lpstr>
      <vt:lpstr>504B Legislative Update</vt:lpstr>
      <vt:lpstr>Topics</vt:lpstr>
      <vt:lpstr>Amendments Affecting Lease Language</vt:lpstr>
      <vt:lpstr>Declawing and Devocalization</vt:lpstr>
      <vt:lpstr>Fee Disclosure Requirements</vt:lpstr>
      <vt:lpstr>Fee Disclosure Requirements</vt:lpstr>
      <vt:lpstr>Crime-Free Lease Provisions</vt:lpstr>
      <vt:lpstr>Crime-Free Lease Provisions</vt:lpstr>
      <vt:lpstr>Changes to Covenants That May Affect Leases</vt:lpstr>
      <vt:lpstr>Amendments Affecting Eviction Procedure</vt:lpstr>
      <vt:lpstr>Changes to Expedited Procedure </vt:lpstr>
      <vt:lpstr>Changes to Expedited Procedure </vt:lpstr>
      <vt:lpstr>New Notice Requirement </vt:lpstr>
      <vt:lpstr>New Notice Requirement </vt:lpstr>
      <vt:lpstr>New Notice Requirement </vt:lpstr>
      <vt:lpstr>New Requirements for Eviction Complaints</vt:lpstr>
      <vt:lpstr>New Requirements for Eviction Complaints</vt:lpstr>
      <vt:lpstr>New Requirements for Eviction Complaints</vt:lpstr>
      <vt:lpstr>Other Minor Changes </vt:lpstr>
      <vt:lpstr>Questions?</vt:lpstr>
      <vt:lpstr>CORPORATE TRANSPARENCY ACT</vt:lpstr>
      <vt:lpstr>Introduction</vt:lpstr>
      <vt:lpstr>Reporting Companies</vt:lpstr>
      <vt:lpstr>Exemptions</vt:lpstr>
      <vt:lpstr>Information a Reporting Company Must Report to FinCEN</vt:lpstr>
      <vt:lpstr>Information a Reporting Company Must Report to FinCEN</vt:lpstr>
      <vt:lpstr>Information a Reporting Company Must Report to FinCEN</vt:lpstr>
      <vt:lpstr>When a Reporting Company Must File Its Initial Report</vt:lpstr>
      <vt:lpstr>When a Reporting Company Must File Changes to Reports</vt:lpstr>
      <vt:lpstr>Penalties for Failure to Comply</vt:lpstr>
      <vt:lpstr>Reports Not Publicly Available</vt:lpstr>
      <vt:lpstr>FinCEN Links and Alerts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Straka</dc:creator>
  <cp:lastModifiedBy>Schlichting, Hailey</cp:lastModifiedBy>
  <cp:revision>87</cp:revision>
  <cp:lastPrinted>2016-09-06T17:28:59Z</cp:lastPrinted>
  <dcterms:created xsi:type="dcterms:W3CDTF">2016-08-31T16:29:33Z</dcterms:created>
  <dcterms:modified xsi:type="dcterms:W3CDTF">2023-12-20T20:15:55Z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0x0101000BF001662C6DA44EAC2408B6FA4CB773</vt:lpwstr>
  </property>
</Properties>
</file>