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24"/>
  </p:notesMasterIdLst>
  <p:handoutMasterIdLst>
    <p:handoutMasterId r:id="rId25"/>
  </p:handoutMasterIdLst>
  <p:sldIdLst>
    <p:sldId id="374" r:id="rId5"/>
    <p:sldId id="357" r:id="rId6"/>
    <p:sldId id="352" r:id="rId7"/>
    <p:sldId id="359" r:id="rId8"/>
    <p:sldId id="364" r:id="rId9"/>
    <p:sldId id="365" r:id="rId10"/>
    <p:sldId id="366" r:id="rId11"/>
    <p:sldId id="367" r:id="rId12"/>
    <p:sldId id="371" r:id="rId13"/>
    <p:sldId id="353" r:id="rId14"/>
    <p:sldId id="356" r:id="rId15"/>
    <p:sldId id="355" r:id="rId16"/>
    <p:sldId id="354" r:id="rId17"/>
    <p:sldId id="358" r:id="rId18"/>
    <p:sldId id="361" r:id="rId19"/>
    <p:sldId id="368" r:id="rId20"/>
    <p:sldId id="369" r:id="rId21"/>
    <p:sldId id="370" r:id="rId22"/>
    <p:sldId id="294" r:id="rId2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7104" userDrawn="1">
          <p15:clr>
            <a:srgbClr val="A4A3A4"/>
          </p15:clr>
        </p15:guide>
        <p15:guide id="3" orient="horz" pos="40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734F"/>
    <a:srgbClr val="660000"/>
    <a:srgbClr val="0432FF"/>
    <a:srgbClr val="00FDFF"/>
    <a:srgbClr val="FF7361"/>
    <a:srgbClr val="3E6A0A"/>
    <a:srgbClr val="FFE2FF"/>
    <a:srgbClr val="FF6314"/>
    <a:srgbClr val="146A11"/>
    <a:srgbClr val="1C8F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87" autoAdjust="0"/>
    <p:restoredTop sz="94694" autoAdjust="0"/>
  </p:normalViewPr>
  <p:slideViewPr>
    <p:cSldViewPr snapToGrid="0" showGuides="1">
      <p:cViewPr varScale="1">
        <p:scale>
          <a:sx n="117" d="100"/>
          <a:sy n="117" d="100"/>
        </p:scale>
        <p:origin x="1048" y="168"/>
      </p:cViewPr>
      <p:guideLst>
        <p:guide orient="horz" pos="3456"/>
        <p:guide pos="7104"/>
        <p:guide orient="horz" pos="4029"/>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4CF97D64-3292-4273-8530-02B2FA056598}" type="datetimeFigureOut">
              <a:rPr lang="en-US" smtClean="0"/>
              <a:t>1/10/24</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9A6969B9-F3EC-4F12-BC82-5946B1135C98}" type="slidenum">
              <a:rPr lang="en-US" smtClean="0"/>
              <a:t>‹#›</a:t>
            </a:fld>
            <a:endParaRPr lang="en-US"/>
          </a:p>
        </p:txBody>
      </p:sp>
    </p:spTree>
    <p:extLst>
      <p:ext uri="{BB962C8B-B14F-4D97-AF65-F5344CB8AC3E}">
        <p14:creationId xmlns:p14="http://schemas.microsoft.com/office/powerpoint/2010/main" val="286588975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5DBFA19-ECE9-44F2-9038-9314DD4CA1D0}" type="datetimeFigureOut">
              <a:rPr lang="en-US" smtClean="0"/>
              <a:t>1/10/24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9A36A58D-550B-4064-9B7A-FDEF76AE7163}" type="slidenum">
              <a:rPr lang="en-US" smtClean="0"/>
              <a:t>‹#›</a:t>
            </a:fld>
            <a:endParaRPr lang="en-US"/>
          </a:p>
        </p:txBody>
      </p:sp>
    </p:spTree>
    <p:extLst>
      <p:ext uri="{BB962C8B-B14F-4D97-AF65-F5344CB8AC3E}">
        <p14:creationId xmlns:p14="http://schemas.microsoft.com/office/powerpoint/2010/main" val="273864574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584919" y="4851400"/>
            <a:ext cx="2062562" cy="484749"/>
          </a:xfrm>
          <a:prstGeom prst="rect">
            <a:avLst/>
          </a:prstGeom>
        </p:spPr>
      </p:pic>
    </p:spTree>
    <p:extLst>
      <p:ext uri="{BB962C8B-B14F-4D97-AF65-F5344CB8AC3E}">
        <p14:creationId xmlns:p14="http://schemas.microsoft.com/office/powerpoint/2010/main" val="1667785302"/>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9E06EECB-CC6A-7E45-856C-EF949922C13E}"/>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304A908-848E-B645-A09A-48335DEB391A}"/>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0A4684AC-C116-0A49-B9DE-2C0D9D7923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BFBE38C7-269E-C442-B9F6-7516C489A1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79785A3B-837A-074B-9B6C-0D1A78FE0245}"/>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88540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E2FEFA64-8100-0A43-BB01-C116AD1461C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D3F59980-FBD2-3548-9625-C25D9EC1605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1" name="Picture 10">
            <a:extLst>
              <a:ext uri="{FF2B5EF4-FFF2-40B4-BE49-F238E27FC236}">
                <a16:creationId xmlns:a16="http://schemas.microsoft.com/office/drawing/2014/main" id="{5FF2F03A-F0F6-C043-B682-A40BC6DC38B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2" name="Rectangle 11">
            <a:extLst>
              <a:ext uri="{FF2B5EF4-FFF2-40B4-BE49-F238E27FC236}">
                <a16:creationId xmlns:a16="http://schemas.microsoft.com/office/drawing/2014/main" id="{E3ADA41B-C4D5-054F-93D2-8AF0BAC8FD4F}"/>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53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v2">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350546" y="5729663"/>
            <a:ext cx="2332454" cy="548180"/>
          </a:xfrm>
          <a:prstGeom prst="rect">
            <a:avLst/>
          </a:prstGeom>
        </p:spPr>
      </p:pic>
    </p:spTree>
    <p:extLst>
      <p:ext uri="{BB962C8B-B14F-4D97-AF65-F5344CB8AC3E}">
        <p14:creationId xmlns:p14="http://schemas.microsoft.com/office/powerpoint/2010/main" val="245594631"/>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v3">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28472"/>
          <a:stretch/>
        </p:blipFill>
        <p:spPr>
          <a:xfrm>
            <a:off x="0" y="0"/>
            <a:ext cx="39243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3530600" y="-101600"/>
            <a:ext cx="8661400" cy="6959600"/>
          </a:xfrm>
          <a:prstGeom prst="rect">
            <a:avLst/>
          </a:prstGeom>
          <a:solidFill>
            <a:schemeClr val="accent1">
              <a:alpha val="3690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4711700" y="3426568"/>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4711700" y="1751526"/>
            <a:ext cx="6743700" cy="14478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800600" y="5067652"/>
            <a:ext cx="2332452" cy="548180"/>
          </a:xfrm>
          <a:prstGeom prst="rect">
            <a:avLst/>
          </a:prstGeom>
        </p:spPr>
      </p:pic>
    </p:spTree>
    <p:extLst>
      <p:ext uri="{BB962C8B-B14F-4D97-AF65-F5344CB8AC3E}">
        <p14:creationId xmlns:p14="http://schemas.microsoft.com/office/powerpoint/2010/main" val="2018642404"/>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2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26F2C04-C97C-2A42-86B8-6666E489A80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914400" y="1825625"/>
            <a:ext cx="10439400" cy="3752215"/>
          </a:xfrm>
        </p:spPr>
        <p:txBody>
          <a:bodyPr>
            <a:normAutofit/>
          </a:bodyPr>
          <a:lstStyle>
            <a:lvl1pPr>
              <a:lnSpc>
                <a:spcPct val="100000"/>
              </a:lnSpc>
              <a:defRPr sz="2400">
                <a:solidFill>
                  <a:schemeClr val="tx1"/>
                </a:solidFill>
                <a:latin typeface="Segoe UI" panose="020B0502040204020203" pitchFamily="34" charset="0"/>
                <a:cs typeface="Segoe UI" panose="020B0502040204020203" pitchFamily="34" charset="0"/>
              </a:defRPr>
            </a:lvl1pPr>
            <a:lvl2pPr>
              <a:lnSpc>
                <a:spcPct val="100000"/>
              </a:lnSpc>
              <a:defRPr sz="2000">
                <a:solidFill>
                  <a:schemeClr val="tx1"/>
                </a:solidFill>
                <a:latin typeface="Segoe UI" panose="020B0502040204020203" pitchFamily="34" charset="0"/>
                <a:cs typeface="Segoe UI" panose="020B0502040204020203" pitchFamily="34" charset="0"/>
              </a:defRPr>
            </a:lvl2pPr>
            <a:lvl3pPr>
              <a:lnSpc>
                <a:spcPct val="100000"/>
              </a:lnSpc>
              <a:defRPr sz="2000">
                <a:solidFill>
                  <a:schemeClr val="tx1"/>
                </a:solidFill>
                <a:latin typeface="Segoe UI" panose="020B0502040204020203" pitchFamily="34" charset="0"/>
                <a:cs typeface="Segoe UI" panose="020B0502040204020203" pitchFamily="34" charset="0"/>
              </a:defRPr>
            </a:lvl3pPr>
            <a:lvl4pPr>
              <a:lnSpc>
                <a:spcPct val="100000"/>
              </a:lnSpc>
              <a:defRPr sz="2000">
                <a:solidFill>
                  <a:schemeClr val="tx1"/>
                </a:solidFill>
                <a:latin typeface="Segoe UI" panose="020B0502040204020203" pitchFamily="34" charset="0"/>
                <a:cs typeface="Segoe UI" panose="020B0502040204020203" pitchFamily="34" charset="0"/>
              </a:defRPr>
            </a:lvl4pPr>
            <a:lvl5pPr>
              <a:lnSpc>
                <a:spcPct val="100000"/>
              </a:lnSpc>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p:txBody>
          <a:bodyPr/>
          <a:lstStyle/>
          <a:p>
            <a:fld id="{6D34FDA3-2B15-4C9C-B677-C441CD8315A2}" type="slidenum">
              <a:rPr lang="en-US" smtClean="0"/>
              <a:t>‹#›</a:t>
            </a:fld>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F3305E83-A931-9345-BA85-1506D12C904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2" name="Picture 11">
            <a:extLst>
              <a:ext uri="{FF2B5EF4-FFF2-40B4-BE49-F238E27FC236}">
                <a16:creationId xmlns:a16="http://schemas.microsoft.com/office/drawing/2014/main" id="{89215372-2023-7C48-838C-17D9AF9982E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5" name="Rectangle 14">
            <a:extLst>
              <a:ext uri="{FF2B5EF4-FFF2-40B4-BE49-F238E27FC236}">
                <a16:creationId xmlns:a16="http://schemas.microsoft.com/office/drawing/2014/main" id="{34F18419-E4DD-6B41-ACF3-63A713B351C6}"/>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036191"/>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710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Cont.">
    <p:spTree>
      <p:nvGrpSpPr>
        <p:cNvPr id="1" name=""/>
        <p:cNvGrpSpPr/>
        <p:nvPr/>
      </p:nvGrpSpPr>
      <p:grpSpPr>
        <a:xfrm>
          <a:off x="0" y="0"/>
          <a:ext cx="0" cy="0"/>
          <a:chOff x="0" y="0"/>
          <a:chExt cx="0" cy="0"/>
        </a:xfrm>
      </p:grpSpPr>
      <p:sp>
        <p:nvSpPr>
          <p:cNvPr id="8" name="TextBox 7"/>
          <p:cNvSpPr txBox="1"/>
          <p:nvPr userDrawn="1"/>
        </p:nvSpPr>
        <p:spPr>
          <a:xfrm>
            <a:off x="1123116" y="1234937"/>
            <a:ext cx="10542857" cy="400110"/>
          </a:xfrm>
          <a:prstGeom prst="rect">
            <a:avLst/>
          </a:prstGeom>
          <a:noFill/>
        </p:spPr>
        <p:txBody>
          <a:bodyPr wrap="square" rtlCol="0">
            <a:spAutoFit/>
          </a:bodyPr>
          <a:lstStyle/>
          <a:p>
            <a:pPr algn="r"/>
            <a:r>
              <a:rPr lang="en-US" sz="2000" dirty="0">
                <a:solidFill>
                  <a:srgbClr val="660000"/>
                </a:solidFill>
                <a:latin typeface="Segoe UI" panose="020B0502040204020203" pitchFamily="34" charset="0"/>
                <a:ea typeface="Segoe UI Black" panose="020B0A02040204020203" pitchFamily="34" charset="0"/>
                <a:cs typeface="Segoe UI" panose="020B0502040204020203" pitchFamily="34" charset="0"/>
              </a:rPr>
              <a:t>cont.</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10" name="Rectangle 9">
            <a:extLst>
              <a:ext uri="{FF2B5EF4-FFF2-40B4-BE49-F238E27FC236}">
                <a16:creationId xmlns:a16="http://schemas.microsoft.com/office/drawing/2014/main" id="{02287685-0FFE-0546-96DA-22E031C6DF40}"/>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6717186-7540-954F-8B33-0065FCFDD218}"/>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12" name="Content Placeholder 2">
            <a:extLst>
              <a:ext uri="{FF2B5EF4-FFF2-40B4-BE49-F238E27FC236}">
                <a16:creationId xmlns:a16="http://schemas.microsoft.com/office/drawing/2014/main" id="{F9108958-4714-DC41-8781-2AAF58355EFE}"/>
              </a:ext>
            </a:extLst>
          </p:cNvPr>
          <p:cNvSpPr>
            <a:spLocks noGrp="1"/>
          </p:cNvSpPr>
          <p:nvPr>
            <p:ph idx="1"/>
          </p:nvPr>
        </p:nvSpPr>
        <p:spPr>
          <a:xfrm>
            <a:off x="914400" y="1825625"/>
            <a:ext cx="10439400" cy="3752215"/>
          </a:xfrm>
        </p:spPr>
        <p:txBody>
          <a:bodyPr>
            <a:normAutofit/>
          </a:bodyPr>
          <a:lstStyle>
            <a:lvl1pPr>
              <a:defRPr sz="240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descr="A black and white logo&#10;&#10;Description automatically generated with medium confidence">
            <a:extLst>
              <a:ext uri="{FF2B5EF4-FFF2-40B4-BE49-F238E27FC236}">
                <a16:creationId xmlns:a16="http://schemas.microsoft.com/office/drawing/2014/main" id="{38379BB2-48CC-1745-8F5A-DCCD2520930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7" name="Picture 16">
            <a:extLst>
              <a:ext uri="{FF2B5EF4-FFF2-40B4-BE49-F238E27FC236}">
                <a16:creationId xmlns:a16="http://schemas.microsoft.com/office/drawing/2014/main" id="{96FA421E-DCC1-434B-B383-3EF9DC742D9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8" name="Rectangle 17">
            <a:extLst>
              <a:ext uri="{FF2B5EF4-FFF2-40B4-BE49-F238E27FC236}">
                <a16:creationId xmlns:a16="http://schemas.microsoft.com/office/drawing/2014/main" id="{36F1D6CF-3759-2744-A327-133E3C1E1670}"/>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0230595"/>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0D42D703-458F-D544-A171-2B6C630284B5}"/>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1B9EC3E-0AEB-A240-B5B5-B22738051C4C}"/>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81D01C33-1EA5-754E-A6B8-2C776A899C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D118760E-9BAD-C84B-A197-C6118DD525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B9793F89-0A26-6741-B14D-59F474A9268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3032444"/>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bg1">
                    <a:lumMod val="50000"/>
                  </a:schemeClr>
                </a:solidFill>
                <a:latin typeface="Segoe UI" panose="020B0502040204020203" pitchFamily="34" charset="0"/>
                <a:cs typeface="Segoe UI" panose="020B0502040204020203" pitchFamily="34" charset="0"/>
              </a:defRPr>
            </a:lvl2pPr>
            <a:lvl3pPr>
              <a:defRPr sz="2000">
                <a:solidFill>
                  <a:schemeClr val="bg1">
                    <a:lumMod val="50000"/>
                  </a:schemeClr>
                </a:solidFill>
                <a:latin typeface="Segoe UI" panose="020B0502040204020203" pitchFamily="34" charset="0"/>
                <a:cs typeface="Segoe UI" panose="020B0502040204020203" pitchFamily="34" charset="0"/>
              </a:defRPr>
            </a:lvl3pPr>
            <a:lvl4pPr>
              <a:defRPr sz="2000">
                <a:solidFill>
                  <a:schemeClr val="bg1">
                    <a:lumMod val="50000"/>
                  </a:schemeClr>
                </a:solidFill>
                <a:latin typeface="Segoe UI" panose="020B0502040204020203" pitchFamily="34" charset="0"/>
                <a:cs typeface="Segoe UI" panose="020B0502040204020203" pitchFamily="34" charset="0"/>
              </a:defRPr>
            </a:lvl4pPr>
            <a:lvl5pPr>
              <a:defRPr sz="2000">
                <a:solidFill>
                  <a:schemeClr val="bg1">
                    <a:lumMod val="50000"/>
                  </a:schemeClr>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1D3B941F-6A09-DE46-A4AF-C3BB30E35249}"/>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3C9EDCF6-8246-6347-8822-9949A43E001D}"/>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68009889-B1C2-2A43-A911-6D16297510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90356079-81C5-284D-B80A-821C1B5A89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23605003-AE30-0E4E-B695-7EB7CAABB822}"/>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7017962"/>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5105400" cy="3708719"/>
          </a:xfrm>
        </p:spPr>
        <p:txBody>
          <a:bodyPr/>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tx1"/>
                </a:solidFill>
                <a:latin typeface="Segoe UI" panose="020B0502040204020203" pitchFamily="34" charset="0"/>
                <a:cs typeface="Segoe UI" panose="020B0502040204020203" pitchFamily="34" charset="0"/>
              </a:defRPr>
            </a:lvl2pPr>
            <a:lvl3pPr>
              <a:defRPr sz="1800">
                <a:solidFill>
                  <a:schemeClr val="tx1"/>
                </a:solidFill>
                <a:latin typeface="Segoe UI" panose="020B0502040204020203" pitchFamily="34" charset="0"/>
                <a:cs typeface="Segoe UI" panose="020B0502040204020203" pitchFamily="34" charset="0"/>
              </a:defRPr>
            </a:lvl3pPr>
            <a:lvl4pPr>
              <a:defRPr sz="1800">
                <a:solidFill>
                  <a:schemeClr val="tx1"/>
                </a:solidFill>
                <a:latin typeface="Segoe UI" panose="020B0502040204020203" pitchFamily="34" charset="0"/>
                <a:cs typeface="Segoe UI" panose="020B0502040204020203" pitchFamily="34" charset="0"/>
              </a:defRPr>
            </a:lvl4pPr>
            <a:lvl5pPr>
              <a:defRPr sz="18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Content Placeholder 3"/>
          <p:cNvSpPr>
            <a:spLocks noGrp="1"/>
          </p:cNvSpPr>
          <p:nvPr>
            <p:ph sz="half" idx="2"/>
          </p:nvPr>
        </p:nvSpPr>
        <p:spPr>
          <a:xfrm>
            <a:off x="6425184" y="1825626"/>
            <a:ext cx="4928616"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AAE25D5-B8B3-7144-9618-2563870FA648}"/>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12472329-D95D-D045-A062-CEDEE17ACF7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2FC57E0-9B2E-1E40-B804-80321378A8A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98E1125C-9541-844E-B674-5CCBFAF159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9EE6F30D-E6C9-B24B-B562-4AD935C7A37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11795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3666744" cy="3708719"/>
          </a:xfrm>
          <a:solidFill>
            <a:srgbClr val="004165">
              <a:alpha val="20000"/>
            </a:srgbClr>
          </a:solidFill>
        </p:spPr>
        <p:txBody>
          <a:bodyPr lIns="228600" tIns="228600" rIns="228600" bIns="228600"/>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bg1">
                    <a:lumMod val="50000"/>
                  </a:schemeClr>
                </a:solidFill>
                <a:latin typeface="Segoe UI" panose="020B0502040204020203" pitchFamily="34" charset="0"/>
                <a:cs typeface="Segoe UI" panose="020B0502040204020203" pitchFamily="34" charset="0"/>
              </a:defRPr>
            </a:lvl2pPr>
            <a:lvl3pPr>
              <a:defRPr sz="1800">
                <a:solidFill>
                  <a:schemeClr val="bg1">
                    <a:lumMod val="50000"/>
                  </a:schemeClr>
                </a:solidFill>
                <a:latin typeface="Segoe UI" panose="020B0502040204020203" pitchFamily="34" charset="0"/>
                <a:cs typeface="Segoe UI" panose="020B0502040204020203" pitchFamily="34" charset="0"/>
              </a:defRPr>
            </a:lvl3pPr>
            <a:lvl4pPr>
              <a:defRPr sz="1800">
                <a:solidFill>
                  <a:schemeClr val="bg1">
                    <a:lumMod val="50000"/>
                  </a:schemeClr>
                </a:solidFill>
                <a:latin typeface="Segoe UI" panose="020B0502040204020203" pitchFamily="34" charset="0"/>
                <a:cs typeface="Segoe UI" panose="020B0502040204020203" pitchFamily="34" charset="0"/>
              </a:defRPr>
            </a:lvl4pPr>
            <a:lvl5pPr>
              <a:defRPr sz="1800">
                <a:solidFill>
                  <a:schemeClr val="bg1">
                    <a:lumMod val="50000"/>
                  </a:schemeClr>
                </a:solidFill>
                <a:latin typeface="Segoe UI" panose="020B0502040204020203" pitchFamily="34" charset="0"/>
                <a:cs typeface="Segoe UI" panose="020B0502040204020203" pitchFamily="34" charset="0"/>
              </a:defRPr>
            </a:lvl5pPr>
          </a:lstStyle>
          <a:p>
            <a:pPr lvl="0"/>
            <a:r>
              <a:rPr lang="en-US" dirty="0"/>
              <a:t>Click to edit Master text styles</a:t>
            </a:r>
          </a:p>
        </p:txBody>
      </p:sp>
      <p:sp>
        <p:nvSpPr>
          <p:cNvPr id="4" name="Content Placeholder 3"/>
          <p:cNvSpPr>
            <a:spLocks noGrp="1"/>
          </p:cNvSpPr>
          <p:nvPr>
            <p:ph sz="half" idx="2"/>
          </p:nvPr>
        </p:nvSpPr>
        <p:spPr>
          <a:xfrm>
            <a:off x="5010912" y="1825626"/>
            <a:ext cx="6342888"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07E277C-1379-554F-B485-DF62EF5565AF}"/>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AF65EC8B-3186-6D46-9410-50CB0538F86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AB553CE-4592-B14C-9E7A-AB571593A1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5712D2EF-B0B1-BB4D-A57B-12EFFF73CA0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D813DC8D-A194-C141-B4DC-9A65EDA2C4C1}"/>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730956"/>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DF29BAFB-157A-46F9-B4BB-2508FAAF550C}"/>
              </a:ext>
            </a:extLst>
          </p:cNvPr>
          <p:cNvSpPr>
            <a:spLocks noGrp="1"/>
          </p:cNvSpPr>
          <p:nvPr>
            <p:ph type="sldNum" sz="quarter" idx="4"/>
          </p:nvPr>
        </p:nvSpPr>
        <p:spPr>
          <a:xfrm>
            <a:off x="8610599" y="6356350"/>
            <a:ext cx="342888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4FDA3-2B15-4C9C-B677-C441CD8315A2}" type="slidenum">
              <a:rPr lang="en-US" smtClean="0"/>
              <a:t>‹#›</a:t>
            </a:fld>
            <a:endParaRPr lang="en-US"/>
          </a:p>
        </p:txBody>
      </p:sp>
    </p:spTree>
    <p:extLst>
      <p:ext uri="{BB962C8B-B14F-4D97-AF65-F5344CB8AC3E}">
        <p14:creationId xmlns:p14="http://schemas.microsoft.com/office/powerpoint/2010/main" val="906510191"/>
      </p:ext>
    </p:extLst>
  </p:cSld>
  <p:clrMap bg1="lt1" tx1="dk1" bg2="lt2" tx2="dk2" accent1="accent1" accent2="accent2" accent3="accent3" accent4="accent4" accent5="accent5" accent6="accent6" hlink="hlink" folHlink="folHlink"/>
  <p:sldLayoutIdLst>
    <p:sldLayoutId id="2147483673" r:id="rId1"/>
    <p:sldLayoutId id="2147483694" r:id="rId2"/>
    <p:sldLayoutId id="2147483695" r:id="rId3"/>
    <p:sldLayoutId id="2147483674" r:id="rId4"/>
    <p:sldLayoutId id="2147483685" r:id="rId5"/>
    <p:sldLayoutId id="2147483686" r:id="rId6"/>
    <p:sldLayoutId id="2147483692" r:id="rId7"/>
    <p:sldLayoutId id="2147483688" r:id="rId8"/>
    <p:sldLayoutId id="2147483693"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sz="4400" b="0" i="0" kern="1200">
          <a:solidFill>
            <a:srgbClr val="660000"/>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AA4640D-DE2B-8C45-884B-08D7CF9584B9}"/>
              </a:ext>
            </a:extLst>
          </p:cNvPr>
          <p:cNvSpPr>
            <a:spLocks noGrp="1"/>
          </p:cNvSpPr>
          <p:nvPr>
            <p:ph type="subTitle" idx="1"/>
          </p:nvPr>
        </p:nvSpPr>
        <p:spPr/>
        <p:txBody>
          <a:bodyPr/>
          <a:lstStyle/>
          <a:p>
            <a:r>
              <a:rPr lang="fr-FR" dirty="0"/>
              <a:t>Greg Griffiths</a:t>
            </a:r>
          </a:p>
          <a:p>
            <a:r>
              <a:rPr lang="fr-FR" dirty="0"/>
              <a:t>June 22, 2023</a:t>
            </a:r>
          </a:p>
          <a:p>
            <a:endParaRPr lang="en-US" dirty="0"/>
          </a:p>
        </p:txBody>
      </p:sp>
      <p:sp>
        <p:nvSpPr>
          <p:cNvPr id="3" name="Title 2">
            <a:extLst>
              <a:ext uri="{FF2B5EF4-FFF2-40B4-BE49-F238E27FC236}">
                <a16:creationId xmlns:a16="http://schemas.microsoft.com/office/drawing/2014/main" id="{EB69D106-8AD9-4843-955F-7E374E6B419F}"/>
              </a:ext>
            </a:extLst>
          </p:cNvPr>
          <p:cNvSpPr>
            <a:spLocks noGrp="1"/>
          </p:cNvSpPr>
          <p:nvPr>
            <p:ph type="ctrTitle"/>
          </p:nvPr>
        </p:nvSpPr>
        <p:spPr>
          <a:xfrm>
            <a:off x="4711700" y="1168924"/>
            <a:ext cx="6743700" cy="2257644"/>
          </a:xfrm>
        </p:spPr>
        <p:txBody>
          <a:bodyPr>
            <a:normAutofit fontScale="90000"/>
          </a:bodyPr>
          <a:lstStyle/>
          <a:p>
            <a:pPr algn="ctr"/>
            <a:r>
              <a:rPr lang="en-US" dirty="0"/>
              <a:t>WINONA CHAMBER OF COMMERCE</a:t>
            </a:r>
            <a:br>
              <a:rPr lang="en-US" dirty="0"/>
            </a:br>
            <a:r>
              <a:rPr lang="en-US" dirty="0"/>
              <a:t> </a:t>
            </a:r>
            <a:br>
              <a:rPr lang="en-US" dirty="0"/>
            </a:br>
            <a:r>
              <a:rPr lang="en-US" dirty="0"/>
              <a:t>2023 Legislative Parental leave, paid sick and safety leave</a:t>
            </a:r>
          </a:p>
        </p:txBody>
      </p:sp>
    </p:spTree>
    <p:extLst>
      <p:ext uri="{BB962C8B-B14F-4D97-AF65-F5344CB8AC3E}">
        <p14:creationId xmlns:p14="http://schemas.microsoft.com/office/powerpoint/2010/main" val="4000073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Nursing Mothers</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a:bodyPr>
          <a:lstStyle/>
          <a:p>
            <a:r>
              <a:rPr lang="en-US" dirty="0">
                <a:ea typeface="Calibri" panose="020F0502020204030204" pitchFamily="34" charset="0"/>
              </a:rPr>
              <a:t>Existing law requires employers to provide time to nursing mothers to express milk for one year after the birth of the child.  Requires a private space with a power outlet, other than a bathroom etc. </a:t>
            </a:r>
            <a:endParaRPr lang="en-US" dirty="0">
              <a:effectLst/>
              <a:latin typeface="Segoe UI" panose="020B0502040204020203" pitchFamily="34" charset="0"/>
              <a:ea typeface="Calibri" panose="020F0502020204030204" pitchFamily="34" charset="0"/>
            </a:endParaRPr>
          </a:p>
          <a:p>
            <a:r>
              <a:rPr lang="en-US" dirty="0">
                <a:effectLst/>
                <a:latin typeface="Segoe UI" panose="020B0502040204020203" pitchFamily="34" charset="0"/>
                <a:ea typeface="Calibri" panose="020F0502020204030204" pitchFamily="34" charset="0"/>
              </a:rPr>
              <a:t>Starting July 1, 2023, No longer limited to the first 12 months after birth of the child.  </a:t>
            </a:r>
          </a:p>
          <a:p>
            <a:r>
              <a:rPr lang="en-US" dirty="0">
                <a:effectLst/>
                <a:latin typeface="Segoe UI" panose="020B0502040204020203" pitchFamily="34" charset="0"/>
                <a:ea typeface="Calibri" panose="020F0502020204030204" pitchFamily="34" charset="0"/>
              </a:rPr>
              <a:t>Employers cannot deny breaks for any reason.  </a:t>
            </a:r>
          </a:p>
          <a:p>
            <a:r>
              <a:rPr lang="en-US" dirty="0">
                <a:effectLst/>
                <a:latin typeface="Segoe UI" panose="020B0502040204020203" pitchFamily="34" charset="0"/>
                <a:ea typeface="Calibri" panose="020F0502020204030204" pitchFamily="34" charset="0"/>
              </a:rPr>
              <a:t>Can no longer deny breaks because they “unduly” disrupt employer operations.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10</a:t>
            </a:fld>
            <a:endParaRPr lang="en-US"/>
          </a:p>
        </p:txBody>
      </p:sp>
    </p:spTree>
    <p:extLst>
      <p:ext uri="{BB962C8B-B14F-4D97-AF65-F5344CB8AC3E}">
        <p14:creationId xmlns:p14="http://schemas.microsoft.com/office/powerpoint/2010/main" val="832511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Expanded Pregnancy Accommodations</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a:bodyPr>
          <a:lstStyle/>
          <a:p>
            <a:r>
              <a:rPr lang="en-US" spc="15" dirty="0">
                <a:solidFill>
                  <a:srgbClr val="231F20"/>
                </a:solidFill>
                <a:effectLst/>
                <a:latin typeface="Segoe UI" panose="020B0502040204020203" pitchFamily="34" charset="0"/>
                <a:ea typeface="Calibri" panose="020F0502020204030204" pitchFamily="34" charset="0"/>
              </a:rPr>
              <a:t>Employees may take “longer” restroom, food, and water breaks without supporting documentation.</a:t>
            </a:r>
          </a:p>
          <a:p>
            <a:r>
              <a:rPr lang="en-US" spc="15" dirty="0">
                <a:solidFill>
                  <a:srgbClr val="231F20"/>
                </a:solidFill>
                <a:ea typeface="Calibri" panose="020F0502020204030204" pitchFamily="34" charset="0"/>
              </a:rPr>
              <a:t>A</a:t>
            </a:r>
            <a:r>
              <a:rPr lang="en-US" spc="15" dirty="0">
                <a:solidFill>
                  <a:srgbClr val="231F20"/>
                </a:solidFill>
                <a:effectLst/>
                <a:latin typeface="Segoe UI" panose="020B0502040204020203" pitchFamily="34" charset="0"/>
                <a:ea typeface="Calibri" panose="020F0502020204030204" pitchFamily="34" charset="0"/>
              </a:rPr>
              <a:t>dded new possible accommodations including temporary leaves, modified work schedules or job assignments, and more frequent or longer breaks to the list of potential reasonable accommodations. </a:t>
            </a:r>
          </a:p>
          <a:p>
            <a:r>
              <a:rPr lang="en-US" spc="15" dirty="0">
                <a:solidFill>
                  <a:srgbClr val="231F20"/>
                </a:solidFill>
                <a:effectLst/>
                <a:latin typeface="Segoe UI" panose="020B0502040204020203" pitchFamily="34" charset="0"/>
                <a:ea typeface="Calibri" panose="020F0502020204030204" pitchFamily="34" charset="0"/>
              </a:rPr>
              <a:t>The law also adds broader discrimination and retaliation protections.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11</a:t>
            </a:fld>
            <a:endParaRPr lang="en-US"/>
          </a:p>
        </p:txBody>
      </p:sp>
    </p:spTree>
    <p:extLst>
      <p:ext uri="{BB962C8B-B14F-4D97-AF65-F5344CB8AC3E}">
        <p14:creationId xmlns:p14="http://schemas.microsoft.com/office/powerpoint/2010/main" val="1728803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431EA-AD71-4946-DBEC-0DCCD07F82A1}"/>
              </a:ext>
            </a:extLst>
          </p:cNvPr>
          <p:cNvSpPr>
            <a:spLocks noGrp="1"/>
          </p:cNvSpPr>
          <p:nvPr>
            <p:ph type="title"/>
          </p:nvPr>
        </p:nvSpPr>
        <p:spPr/>
        <p:txBody>
          <a:bodyPr/>
          <a:lstStyle/>
          <a:p>
            <a:r>
              <a:rPr lang="en-US" dirty="0"/>
              <a:t>Non-Compete Agreements</a:t>
            </a:r>
          </a:p>
        </p:txBody>
      </p:sp>
      <p:sp>
        <p:nvSpPr>
          <p:cNvPr id="3" name="Content Placeholder 2">
            <a:extLst>
              <a:ext uri="{FF2B5EF4-FFF2-40B4-BE49-F238E27FC236}">
                <a16:creationId xmlns:a16="http://schemas.microsoft.com/office/drawing/2014/main" id="{234E1474-8C0C-2BC6-8946-690E233F56A5}"/>
              </a:ext>
            </a:extLst>
          </p:cNvPr>
          <p:cNvSpPr>
            <a:spLocks noGrp="1"/>
          </p:cNvSpPr>
          <p:nvPr>
            <p:ph idx="1"/>
          </p:nvPr>
        </p:nvSpPr>
        <p:spPr/>
        <p:txBody>
          <a:bodyPr>
            <a:normAutofit/>
          </a:bodyPr>
          <a:lstStyle/>
          <a:p>
            <a:r>
              <a:rPr lang="en-US" dirty="0">
                <a:effectLst/>
                <a:latin typeface="Segoe UI" panose="020B0502040204020203" pitchFamily="34" charset="0"/>
                <a:ea typeface="Calibri" panose="020F0502020204030204" pitchFamily="34" charset="0"/>
              </a:rPr>
              <a:t>New Non-Compete Agreements are banned after July 1, 2023, for employees and contractors.</a:t>
            </a:r>
          </a:p>
          <a:p>
            <a:r>
              <a:rPr lang="en-US" dirty="0">
                <a:effectLst/>
                <a:latin typeface="Segoe UI" panose="020B0502040204020203" pitchFamily="34" charset="0"/>
                <a:ea typeface="Calibri" panose="020F0502020204030204" pitchFamily="34" charset="0"/>
              </a:rPr>
              <a:t>The law is not retroactive.  </a:t>
            </a:r>
            <a:endParaRPr lang="en-US" dirty="0">
              <a:ea typeface="Calibri" panose="020F0502020204030204" pitchFamily="34" charset="0"/>
            </a:endParaRPr>
          </a:p>
          <a:p>
            <a:r>
              <a:rPr lang="en-US" dirty="0">
                <a:effectLst/>
                <a:latin typeface="Segoe UI" panose="020B0502040204020203" pitchFamily="34" charset="0"/>
                <a:ea typeface="Calibri" panose="020F0502020204030204" pitchFamily="34" charset="0"/>
              </a:rPr>
              <a:t>Can still use them associated with the sale or dissolution of a business.</a:t>
            </a:r>
          </a:p>
          <a:p>
            <a:r>
              <a:rPr lang="en-US" dirty="0">
                <a:effectLst/>
                <a:latin typeface="Segoe UI" panose="020B0502040204020203" pitchFamily="34" charset="0"/>
                <a:ea typeface="Calibri" panose="020F0502020204030204" pitchFamily="34" charset="0"/>
              </a:rPr>
              <a:t>Employers cannot use choice of law provisions for other states to avoid the law if the employees work here.</a:t>
            </a:r>
          </a:p>
          <a:p>
            <a:r>
              <a:rPr lang="en-US" dirty="0"/>
              <a:t>Can still use confidentiality/non-disclosure policies/agreements to protect against unfair competition.</a:t>
            </a:r>
          </a:p>
        </p:txBody>
      </p:sp>
      <p:sp>
        <p:nvSpPr>
          <p:cNvPr id="4" name="Slide Number Placeholder 3">
            <a:extLst>
              <a:ext uri="{FF2B5EF4-FFF2-40B4-BE49-F238E27FC236}">
                <a16:creationId xmlns:a16="http://schemas.microsoft.com/office/drawing/2014/main" id="{315BB4E7-CE8A-8186-B0D7-57DDCAD6DEF8}"/>
              </a:ext>
            </a:extLst>
          </p:cNvPr>
          <p:cNvSpPr>
            <a:spLocks noGrp="1"/>
          </p:cNvSpPr>
          <p:nvPr>
            <p:ph type="sldNum" sz="quarter" idx="10"/>
          </p:nvPr>
        </p:nvSpPr>
        <p:spPr/>
        <p:txBody>
          <a:bodyPr/>
          <a:lstStyle/>
          <a:p>
            <a:fld id="{6D34FDA3-2B15-4C9C-B677-C441CD8315A2}" type="slidenum">
              <a:rPr lang="en-US" smtClean="0"/>
              <a:t>12</a:t>
            </a:fld>
            <a:endParaRPr lang="en-US"/>
          </a:p>
        </p:txBody>
      </p:sp>
    </p:spTree>
    <p:extLst>
      <p:ext uri="{BB962C8B-B14F-4D97-AF65-F5344CB8AC3E}">
        <p14:creationId xmlns:p14="http://schemas.microsoft.com/office/powerpoint/2010/main" val="1885841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56DA8-A276-24C7-7691-BE4FC8BAB8DE}"/>
              </a:ext>
            </a:extLst>
          </p:cNvPr>
          <p:cNvSpPr>
            <a:spLocks noGrp="1"/>
          </p:cNvSpPr>
          <p:nvPr>
            <p:ph type="title"/>
          </p:nvPr>
        </p:nvSpPr>
        <p:spPr/>
        <p:txBody>
          <a:bodyPr/>
          <a:lstStyle/>
          <a:p>
            <a:r>
              <a:rPr lang="en-US" dirty="0"/>
              <a:t>No Captive Audience Meetings Allowed</a:t>
            </a:r>
          </a:p>
        </p:txBody>
      </p:sp>
      <p:sp>
        <p:nvSpPr>
          <p:cNvPr id="3" name="Content Placeholder 2">
            <a:extLst>
              <a:ext uri="{FF2B5EF4-FFF2-40B4-BE49-F238E27FC236}">
                <a16:creationId xmlns:a16="http://schemas.microsoft.com/office/drawing/2014/main" id="{37D5C164-F517-39C7-B4B5-DC490EACCFD6}"/>
              </a:ext>
            </a:extLst>
          </p:cNvPr>
          <p:cNvSpPr>
            <a:spLocks noGrp="1"/>
          </p:cNvSpPr>
          <p:nvPr>
            <p:ph idx="1"/>
          </p:nvPr>
        </p:nvSpPr>
        <p:spPr/>
        <p:txBody>
          <a:bodyPr/>
          <a:lstStyle/>
          <a:p>
            <a:r>
              <a:rPr lang="en-US" kern="100" dirty="0">
                <a:effectLst/>
                <a:latin typeface="Segoe UI" panose="020B0502040204020203" pitchFamily="34" charset="0"/>
                <a:ea typeface="Calibri" panose="020F0502020204030204" pitchFamily="34" charset="0"/>
                <a:cs typeface="Times New Roman" panose="02020603050405020304" pitchFamily="18" charset="0"/>
              </a:rPr>
              <a:t>Mandatory employee meetings on union, political or religious messages are not allowed.</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Expect litigation on freedom of speech grounds.</a:t>
            </a:r>
          </a:p>
        </p:txBody>
      </p:sp>
      <p:sp>
        <p:nvSpPr>
          <p:cNvPr id="4" name="Slide Number Placeholder 3">
            <a:extLst>
              <a:ext uri="{FF2B5EF4-FFF2-40B4-BE49-F238E27FC236}">
                <a16:creationId xmlns:a16="http://schemas.microsoft.com/office/drawing/2014/main" id="{50E9EDB8-8FE0-0BA5-328F-6E53F8A94F5A}"/>
              </a:ext>
            </a:extLst>
          </p:cNvPr>
          <p:cNvSpPr>
            <a:spLocks noGrp="1"/>
          </p:cNvSpPr>
          <p:nvPr>
            <p:ph type="sldNum" sz="quarter" idx="10"/>
          </p:nvPr>
        </p:nvSpPr>
        <p:spPr/>
        <p:txBody>
          <a:bodyPr/>
          <a:lstStyle/>
          <a:p>
            <a:fld id="{6D34FDA3-2B15-4C9C-B677-C441CD8315A2}" type="slidenum">
              <a:rPr lang="en-US" smtClean="0"/>
              <a:t>13</a:t>
            </a:fld>
            <a:endParaRPr lang="en-US"/>
          </a:p>
        </p:txBody>
      </p:sp>
    </p:spTree>
    <p:extLst>
      <p:ext uri="{BB962C8B-B14F-4D97-AF65-F5344CB8AC3E}">
        <p14:creationId xmlns:p14="http://schemas.microsoft.com/office/powerpoint/2010/main" val="3667760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Crown Act</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lstStyle/>
          <a:p>
            <a:r>
              <a:rPr lang="en-US" kern="100" dirty="0">
                <a:effectLst/>
                <a:latin typeface="Segoe UI" panose="020B0502040204020203" pitchFamily="34" charset="0"/>
                <a:ea typeface="Calibri" panose="020F0502020204030204" pitchFamily="34" charset="0"/>
                <a:cs typeface="Times New Roman" panose="02020603050405020304" pitchFamily="18" charset="0"/>
              </a:rPr>
              <a:t>Prohibits discrimination based on certain hairstyles.  </a:t>
            </a:r>
          </a:p>
          <a:p>
            <a:r>
              <a:rPr lang="en-US" kern="100" dirty="0">
                <a:effectLst/>
                <a:latin typeface="Segoe UI" panose="020B0502040204020203" pitchFamily="34" charset="0"/>
                <a:ea typeface="Calibri" panose="020F0502020204030204" pitchFamily="34" charset="0"/>
                <a:cs typeface="Times New Roman" panose="02020603050405020304" pitchFamily="18" charset="0"/>
              </a:rPr>
              <a:t>T</a:t>
            </a:r>
            <a:r>
              <a:rPr lang="en-US" kern="100" spc="15" dirty="0">
                <a:solidFill>
                  <a:srgbClr val="231F20"/>
                </a:solidFill>
                <a:effectLst/>
                <a:latin typeface="Segoe UI" panose="020B0502040204020203" pitchFamily="34" charset="0"/>
                <a:ea typeface="Calibri" panose="020F0502020204030204" pitchFamily="34" charset="0"/>
                <a:cs typeface="Times New Roman" panose="02020603050405020304" pitchFamily="18" charset="0"/>
              </a:rPr>
              <a:t>he CROWN Act, amends the Minnesota Human Rights Act’s definition of race to include “traits associated with race, including but not limited to hair texture and hair styles such as braids, locs and twists.”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14</a:t>
            </a:fld>
            <a:endParaRPr lang="en-US"/>
          </a:p>
        </p:txBody>
      </p:sp>
    </p:spTree>
    <p:extLst>
      <p:ext uri="{BB962C8B-B14F-4D97-AF65-F5344CB8AC3E}">
        <p14:creationId xmlns:p14="http://schemas.microsoft.com/office/powerpoint/2010/main" val="1433210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Inquiries Into Applicants Salary History Prohibited</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lstStyle/>
          <a:p>
            <a:r>
              <a:rPr lang="en-US" dirty="0">
                <a:effectLst/>
                <a:latin typeface="Segoe UI" panose="020B0502040204020203" pitchFamily="34" charset="0"/>
                <a:ea typeface="Times New Roman" panose="02020603050405020304" pitchFamily="18" charset="0"/>
              </a:rPr>
              <a:t>Employers are prohibited from inquiring into, considering, or requiring disclosure from any source the pay history of an applicant for employment.  </a:t>
            </a:r>
          </a:p>
          <a:p>
            <a:r>
              <a:rPr lang="en-US" dirty="0">
                <a:effectLst/>
                <a:latin typeface="Segoe UI" panose="020B0502040204020203" pitchFamily="34" charset="0"/>
                <a:ea typeface="Times New Roman" panose="02020603050405020304" pitchFamily="18" charset="0"/>
              </a:rPr>
              <a:t>Employees are free to share it for the purposes of seeking an increase in compensation from a new employer.</a:t>
            </a:r>
            <a:endParaRPr lang="en-US"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15</a:t>
            </a:fld>
            <a:endParaRPr lang="en-US"/>
          </a:p>
        </p:txBody>
      </p:sp>
    </p:spTree>
    <p:extLst>
      <p:ext uri="{BB962C8B-B14F-4D97-AF65-F5344CB8AC3E}">
        <p14:creationId xmlns:p14="http://schemas.microsoft.com/office/powerpoint/2010/main" val="1294997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r>
              <a:rPr lang="en-US" b="0" i="0" u="none" strike="noStrike" baseline="0" dirty="0"/>
              <a:t>During the COVID-19 pandemic, U.S. Immigration and Customs Enforcement (ICE) allowed employers the flexibility of completing the new employee Form I-9 process remotely.  This flexibility is coming to an end July 31, 2023, followed by a 30-day grace period.</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16</a:t>
            </a:fld>
            <a:endParaRPr lang="en-US"/>
          </a:p>
        </p:txBody>
      </p:sp>
    </p:spTree>
    <p:extLst>
      <p:ext uri="{BB962C8B-B14F-4D97-AF65-F5344CB8AC3E}">
        <p14:creationId xmlns:p14="http://schemas.microsoft.com/office/powerpoint/2010/main" val="3785026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pPr marR="1140"/>
            <a:r>
              <a:rPr lang="en-US" b="0" i="0" u="none" strike="noStrike" baseline="0" dirty="0"/>
              <a:t>Before the August 30, 2023 deadline, employers must physically inspect the original documents related to all Form I-9’s completed remotely.</a:t>
            </a:r>
          </a:p>
          <a:p>
            <a:pPr marR="1140"/>
            <a:r>
              <a:rPr lang="en-US" b="0" i="0" u="none" strike="noStrike" baseline="0" dirty="0"/>
              <a:t> Employers complete this by adding information to the “Additional Information” box on page 2 of the Form I-9. </a:t>
            </a:r>
          </a:p>
          <a:p>
            <a:pPr marR="1140"/>
            <a:r>
              <a:rPr lang="en-US" b="0" i="0" u="none" strike="noStrike" baseline="0" dirty="0"/>
              <a:t>The “additional information” should include a description of the documents that were physically examined at the workplace, the date of the examination, and the name of the examiner.</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17</a:t>
            </a:fld>
            <a:endParaRPr lang="en-US"/>
          </a:p>
        </p:txBody>
      </p:sp>
    </p:spTree>
    <p:extLst>
      <p:ext uri="{BB962C8B-B14F-4D97-AF65-F5344CB8AC3E}">
        <p14:creationId xmlns:p14="http://schemas.microsoft.com/office/powerpoint/2010/main" val="3672117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4616-0D6D-0413-42F7-D0C57D022F53}"/>
              </a:ext>
            </a:extLst>
          </p:cNvPr>
          <p:cNvSpPr>
            <a:spLocks noGrp="1"/>
          </p:cNvSpPr>
          <p:nvPr>
            <p:ph type="title"/>
          </p:nvPr>
        </p:nvSpPr>
        <p:spPr/>
        <p:txBody>
          <a:bodyPr/>
          <a:lstStyle/>
          <a:p>
            <a:r>
              <a:rPr lang="en-US" dirty="0"/>
              <a:t>Updating I-9’s Completed Remotely</a:t>
            </a:r>
          </a:p>
        </p:txBody>
      </p:sp>
      <p:sp>
        <p:nvSpPr>
          <p:cNvPr id="3" name="Content Placeholder 2">
            <a:extLst>
              <a:ext uri="{FF2B5EF4-FFF2-40B4-BE49-F238E27FC236}">
                <a16:creationId xmlns:a16="http://schemas.microsoft.com/office/drawing/2014/main" id="{BF4843FD-FD3C-E47F-E708-2A5B462C935B}"/>
              </a:ext>
            </a:extLst>
          </p:cNvPr>
          <p:cNvSpPr>
            <a:spLocks noGrp="1"/>
          </p:cNvSpPr>
          <p:nvPr>
            <p:ph idx="1"/>
          </p:nvPr>
        </p:nvSpPr>
        <p:spPr/>
        <p:txBody>
          <a:bodyPr/>
          <a:lstStyle/>
          <a:p>
            <a:r>
              <a:rPr lang="en-US" dirty="0"/>
              <a:t>E</a:t>
            </a:r>
            <a:r>
              <a:rPr lang="en-US" b="0" i="0" u="none" strike="noStrike" baseline="0" dirty="0"/>
              <a:t>mployers should identify all I-9 Forms completed remotely. </a:t>
            </a:r>
          </a:p>
          <a:p>
            <a:r>
              <a:rPr lang="en-US" b="0" i="0" u="none" strike="noStrike" baseline="0" dirty="0"/>
              <a:t>Steps should be taken to ensure each is properly reviewed and annotated.</a:t>
            </a:r>
          </a:p>
          <a:p>
            <a:r>
              <a:rPr lang="en-US" b="0" i="0" u="none" strike="noStrike" baseline="0" dirty="0"/>
              <a:t>ICE is expected to publish a final rule later in 2023 that will provide detail on when in person alternatives are permissible in the future.</a:t>
            </a:r>
          </a:p>
          <a:p>
            <a:r>
              <a:rPr lang="en-US" b="0" i="0" u="none" strike="noStrike" baseline="0" dirty="0"/>
              <a:t>Minnesota now issues undocumented workers drivers licenses.  Remember that for I-9 purposes a drivers license can prove identity, but </a:t>
            </a:r>
            <a:r>
              <a:rPr lang="en-US" b="0" i="0" u="none" strike="noStrike" baseline="0"/>
              <a:t>not the </a:t>
            </a:r>
            <a:r>
              <a:rPr lang="en-US" b="0" i="0" u="none" strike="noStrike" baseline="0" dirty="0"/>
              <a:t>lawful ability to work.</a:t>
            </a:r>
          </a:p>
          <a:p>
            <a:endParaRPr lang="en-US" dirty="0"/>
          </a:p>
        </p:txBody>
      </p:sp>
      <p:sp>
        <p:nvSpPr>
          <p:cNvPr id="4" name="Slide Number Placeholder 3">
            <a:extLst>
              <a:ext uri="{FF2B5EF4-FFF2-40B4-BE49-F238E27FC236}">
                <a16:creationId xmlns:a16="http://schemas.microsoft.com/office/drawing/2014/main" id="{ABA7447E-8B12-7386-AFC1-9CF205A082E7}"/>
              </a:ext>
            </a:extLst>
          </p:cNvPr>
          <p:cNvSpPr>
            <a:spLocks noGrp="1"/>
          </p:cNvSpPr>
          <p:nvPr>
            <p:ph type="sldNum" sz="quarter" idx="10"/>
          </p:nvPr>
        </p:nvSpPr>
        <p:spPr/>
        <p:txBody>
          <a:bodyPr/>
          <a:lstStyle/>
          <a:p>
            <a:fld id="{6D34FDA3-2B15-4C9C-B677-C441CD8315A2}" type="slidenum">
              <a:rPr lang="en-US" smtClean="0"/>
              <a:t>18</a:t>
            </a:fld>
            <a:endParaRPr lang="en-US"/>
          </a:p>
        </p:txBody>
      </p:sp>
    </p:spTree>
    <p:extLst>
      <p:ext uri="{BB962C8B-B14F-4D97-AF65-F5344CB8AC3E}">
        <p14:creationId xmlns:p14="http://schemas.microsoft.com/office/powerpoint/2010/main" val="194216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05B2B-F99C-7E65-6B80-3663008170A3}"/>
              </a:ext>
            </a:extLst>
          </p:cNvPr>
          <p:cNvSpPr>
            <a:spLocks noGrp="1"/>
          </p:cNvSpPr>
          <p:nvPr>
            <p:ph type="title"/>
          </p:nvPr>
        </p:nvSpPr>
        <p:spPr/>
        <p:txBody>
          <a:bodyPr/>
          <a:lstStyle/>
          <a:p>
            <a:pPr algn="ctr"/>
            <a:r>
              <a:rPr lang="en-US" altLang="en-US" dirty="0"/>
              <a:t>Any Questions? </a:t>
            </a:r>
            <a:endParaRPr lang="en-US" dirty="0"/>
          </a:p>
        </p:txBody>
      </p:sp>
      <p:sp>
        <p:nvSpPr>
          <p:cNvPr id="3" name="Content Placeholder 2">
            <a:extLst>
              <a:ext uri="{FF2B5EF4-FFF2-40B4-BE49-F238E27FC236}">
                <a16:creationId xmlns:a16="http://schemas.microsoft.com/office/drawing/2014/main" id="{60718D9B-4EEB-C1D1-1DE7-D3B32E97869A}"/>
              </a:ext>
            </a:extLst>
          </p:cNvPr>
          <p:cNvSpPr>
            <a:spLocks noGrp="1"/>
          </p:cNvSpPr>
          <p:nvPr>
            <p:ph idx="1"/>
          </p:nvPr>
        </p:nvSpPr>
        <p:spPr/>
        <p:txBody>
          <a:bodyPr/>
          <a:lstStyle/>
          <a:p>
            <a:pPr algn="ctr" eaLnBrk="1" hangingPunct="1">
              <a:buFont typeface="Wingdings" panose="05000000000000000000" pitchFamily="2" charset="2"/>
              <a:buNone/>
            </a:pPr>
            <a:r>
              <a:rPr lang="en-US" altLang="en-US" dirty="0"/>
              <a:t>Greg Griffiths</a:t>
            </a:r>
          </a:p>
          <a:p>
            <a:pPr algn="ctr" eaLnBrk="1" hangingPunct="1">
              <a:buFont typeface="Wingdings" panose="05000000000000000000" pitchFamily="2" charset="2"/>
              <a:buNone/>
            </a:pPr>
            <a:r>
              <a:rPr lang="en-US" altLang="en-US" dirty="0"/>
              <a:t>Dunlap &amp; Seeger, P.A.</a:t>
            </a:r>
          </a:p>
          <a:p>
            <a:pPr algn="ctr" eaLnBrk="1" hangingPunct="1">
              <a:buFont typeface="Wingdings" panose="05000000000000000000" pitchFamily="2" charset="2"/>
              <a:buNone/>
            </a:pPr>
            <a:r>
              <a:rPr lang="en-US" altLang="en-US" dirty="0"/>
              <a:t>(507) 288-9111</a:t>
            </a:r>
          </a:p>
          <a:p>
            <a:pPr algn="ctr" eaLnBrk="1" hangingPunct="1">
              <a:buFont typeface="Wingdings" panose="05000000000000000000" pitchFamily="2" charset="2"/>
              <a:buNone/>
            </a:pPr>
            <a:r>
              <a:rPr lang="en-US" altLang="en-US" dirty="0"/>
              <a:t>gjg@dunlaplaw.com</a:t>
            </a:r>
          </a:p>
          <a:p>
            <a:endParaRPr lang="en-US" dirty="0"/>
          </a:p>
        </p:txBody>
      </p:sp>
      <p:sp>
        <p:nvSpPr>
          <p:cNvPr id="4" name="Slide Number Placeholder 3">
            <a:extLst>
              <a:ext uri="{FF2B5EF4-FFF2-40B4-BE49-F238E27FC236}">
                <a16:creationId xmlns:a16="http://schemas.microsoft.com/office/drawing/2014/main" id="{6BD61826-2D00-075B-DBC0-DE5E71DD75ED}"/>
              </a:ext>
            </a:extLst>
          </p:cNvPr>
          <p:cNvSpPr>
            <a:spLocks noGrp="1"/>
          </p:cNvSpPr>
          <p:nvPr>
            <p:ph type="sldNum" sz="quarter" idx="10"/>
          </p:nvPr>
        </p:nvSpPr>
        <p:spPr/>
        <p:txBody>
          <a:bodyPr/>
          <a:lstStyle/>
          <a:p>
            <a:fld id="{6D34FDA3-2B15-4C9C-B677-C441CD8315A2}" type="slidenum">
              <a:rPr lang="en-US" smtClean="0"/>
              <a:t>19</a:t>
            </a:fld>
            <a:endParaRPr lang="en-US"/>
          </a:p>
        </p:txBody>
      </p:sp>
    </p:spTree>
    <p:extLst>
      <p:ext uri="{BB962C8B-B14F-4D97-AF65-F5344CB8AC3E}">
        <p14:creationId xmlns:p14="http://schemas.microsoft.com/office/powerpoint/2010/main" val="337073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Parental Leave</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lnSpcReduction="10000"/>
          </a:bodyPr>
          <a:lstStyle/>
          <a:p>
            <a:r>
              <a:rPr lang="en-US" dirty="0">
                <a:effectLst/>
                <a:latin typeface="Segoe UI" panose="020B0502040204020203" pitchFamily="34" charset="0"/>
                <a:ea typeface="Calibri" panose="020F0502020204030204" pitchFamily="34" charset="0"/>
              </a:rPr>
              <a:t>As of now, larger (21+) employers must grant certain employees 12 weeks of unpaid Parental Leave.  </a:t>
            </a:r>
          </a:p>
          <a:p>
            <a:pPr lvl="1"/>
            <a:r>
              <a:rPr lang="en-US" dirty="0">
                <a:ea typeface="Calibri" panose="020F0502020204030204" pitchFamily="34" charset="0"/>
              </a:rPr>
              <a:t>Employee had to be employed during the preceding 12 months.</a:t>
            </a:r>
          </a:p>
          <a:p>
            <a:pPr lvl="1"/>
            <a:r>
              <a:rPr lang="en-US" dirty="0">
                <a:effectLst/>
                <a:latin typeface="Segoe UI" panose="020B0502040204020203" pitchFamily="34" charset="0"/>
                <a:ea typeface="Calibri" panose="020F0502020204030204" pitchFamily="34" charset="0"/>
              </a:rPr>
              <a:t>Employee had to work at least half-time during preceding 12 months.</a:t>
            </a:r>
          </a:p>
          <a:p>
            <a:r>
              <a:rPr lang="en-US" dirty="0">
                <a:effectLst/>
                <a:latin typeface="Segoe UI" panose="020B0502040204020203" pitchFamily="34" charset="0"/>
                <a:ea typeface="Calibri" panose="020F0502020204030204" pitchFamily="34" charset="0"/>
              </a:rPr>
              <a:t>Starting July 1, 2023, 12 weeks of unpaid Parental Leave applies to </a:t>
            </a:r>
            <a:r>
              <a:rPr lang="en-US" u="sng" dirty="0">
                <a:effectLst/>
                <a:latin typeface="Segoe UI" panose="020B0502040204020203" pitchFamily="34" charset="0"/>
                <a:ea typeface="Calibri" panose="020F0502020204030204" pitchFamily="34" charset="0"/>
              </a:rPr>
              <a:t>all</a:t>
            </a:r>
            <a:r>
              <a:rPr lang="en-US" dirty="0">
                <a:effectLst/>
                <a:latin typeface="Segoe UI" panose="020B0502040204020203" pitchFamily="34" charset="0"/>
                <a:ea typeface="Calibri" panose="020F0502020204030204" pitchFamily="34" charset="0"/>
              </a:rPr>
              <a:t> employers, not just larger (21+) employers.  </a:t>
            </a:r>
          </a:p>
          <a:p>
            <a:pPr lvl="1"/>
            <a:r>
              <a:rPr lang="en-US" dirty="0">
                <a:effectLst/>
                <a:latin typeface="Segoe UI" panose="020B0502040204020203" pitchFamily="34" charset="0"/>
                <a:ea typeface="Calibri" panose="020F0502020204030204" pitchFamily="34" charset="0"/>
              </a:rPr>
              <a:t>One year of employment eligibility requirement eliminated.  Starts at commencement of employment.</a:t>
            </a:r>
          </a:p>
          <a:p>
            <a:pPr lvl="1"/>
            <a:r>
              <a:rPr lang="en-US" dirty="0">
                <a:effectLst/>
                <a:latin typeface="Segoe UI" panose="020B0502040204020203" pitchFamily="34" charset="0"/>
                <a:ea typeface="Calibri" panose="020F0502020204030204" pitchFamily="34" charset="0"/>
              </a:rPr>
              <a:t>Half time requirement eliminated.</a:t>
            </a:r>
          </a:p>
          <a:p>
            <a:r>
              <a:rPr lang="en-US" dirty="0">
                <a:ea typeface="Calibri" panose="020F0502020204030204" pitchFamily="34" charset="0"/>
              </a:rPr>
              <a:t>Includes g</a:t>
            </a:r>
            <a:r>
              <a:rPr lang="en-US" dirty="0">
                <a:effectLst/>
                <a:latin typeface="Segoe UI" panose="020B0502040204020203" pitchFamily="34" charset="0"/>
                <a:ea typeface="Calibri" panose="020F0502020204030204" pitchFamily="34" charset="0"/>
              </a:rPr>
              <a:t>uaranteed reinstatement rights.</a:t>
            </a:r>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2</a:t>
            </a:fld>
            <a:endParaRPr lang="en-US"/>
          </a:p>
        </p:txBody>
      </p:sp>
    </p:spTree>
    <p:extLst>
      <p:ext uri="{BB962C8B-B14F-4D97-AF65-F5344CB8AC3E}">
        <p14:creationId xmlns:p14="http://schemas.microsoft.com/office/powerpoint/2010/main" val="262740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1831F-C58A-80E2-7A22-C8D6DDB60A39}"/>
              </a:ext>
            </a:extLst>
          </p:cNvPr>
          <p:cNvSpPr>
            <a:spLocks noGrp="1"/>
          </p:cNvSpPr>
          <p:nvPr>
            <p:ph type="title"/>
          </p:nvPr>
        </p:nvSpPr>
        <p:spPr/>
        <p:txBody>
          <a:bodyPr/>
          <a:lstStyle/>
          <a:p>
            <a:r>
              <a:rPr lang="en-US" dirty="0"/>
              <a:t>Paid Sick and Safe Leave</a:t>
            </a:r>
          </a:p>
        </p:txBody>
      </p:sp>
      <p:sp>
        <p:nvSpPr>
          <p:cNvPr id="3" name="Content Placeholder 2">
            <a:extLst>
              <a:ext uri="{FF2B5EF4-FFF2-40B4-BE49-F238E27FC236}">
                <a16:creationId xmlns:a16="http://schemas.microsoft.com/office/drawing/2014/main" id="{97E2DA88-45F3-93D2-F5DA-E174D616842F}"/>
              </a:ext>
            </a:extLst>
          </p:cNvPr>
          <p:cNvSpPr>
            <a:spLocks noGrp="1"/>
          </p:cNvSpPr>
          <p:nvPr>
            <p:ph idx="1"/>
          </p:nvPr>
        </p:nvSpPr>
        <p:spPr/>
        <p:txBody>
          <a:bodyPr>
            <a:normAutofit lnSpcReduction="10000"/>
          </a:bodyPr>
          <a:lstStyle/>
          <a:p>
            <a:r>
              <a:rPr lang="en-US" dirty="0">
                <a:effectLst/>
                <a:ea typeface="Segoe UI Emoji" panose="020B0502040204020203" pitchFamily="34" charset="0"/>
              </a:rPr>
              <a:t>Starting January 1, 2024, at the commencement of employment, employees earn 1 hour of sick and safe leave for each 30 hours worked up to 48 hours per year.    </a:t>
            </a:r>
          </a:p>
          <a:p>
            <a:r>
              <a:rPr lang="en-US" dirty="0">
                <a:effectLst/>
                <a:ea typeface="Segoe UI Emoji" panose="020B0502040204020203" pitchFamily="34" charset="0"/>
              </a:rPr>
              <a:t>Unused hours carry over up to a total of 80 hours.  </a:t>
            </a:r>
          </a:p>
          <a:p>
            <a:r>
              <a:rPr lang="en-US" spc="15" dirty="0">
                <a:solidFill>
                  <a:srgbClr val="231F20"/>
                </a:solidFill>
                <a:effectLst/>
                <a:ea typeface="Segoe UI Emoji" panose="020B0502040204020203" pitchFamily="34" charset="0"/>
              </a:rPr>
              <a:t>The law will have no effect on employer policies already in place if they meet or exceed the requirements of the law.</a:t>
            </a:r>
          </a:p>
          <a:p>
            <a:r>
              <a:rPr lang="en-US" spc="15" dirty="0">
                <a:solidFill>
                  <a:srgbClr val="231F20"/>
                </a:solidFill>
                <a:ea typeface="Segoe UI Emoji" panose="020B0502040204020203" pitchFamily="34" charset="0"/>
              </a:rPr>
              <a:t>No more use it or lose regarding sick and safety leave.</a:t>
            </a:r>
          </a:p>
          <a:p>
            <a:r>
              <a:rPr lang="en-US" spc="15" dirty="0">
                <a:solidFill>
                  <a:srgbClr val="231F20"/>
                </a:solidFill>
                <a:ea typeface="Segoe UI Emoji" panose="020B0502040204020203" pitchFamily="34" charset="0"/>
              </a:rPr>
              <a:t>Employers must give notice to employees and include notice in employee handbooks, if any.  DOLI is preparing a model notice.</a:t>
            </a:r>
            <a:endParaRPr lang="en-US" dirty="0">
              <a:ea typeface="Segoe UI Emoji" panose="020B0502040204020203" pitchFamily="34" charset="0"/>
            </a:endParaRPr>
          </a:p>
        </p:txBody>
      </p:sp>
      <p:sp>
        <p:nvSpPr>
          <p:cNvPr id="4" name="Slide Number Placeholder 3">
            <a:extLst>
              <a:ext uri="{FF2B5EF4-FFF2-40B4-BE49-F238E27FC236}">
                <a16:creationId xmlns:a16="http://schemas.microsoft.com/office/drawing/2014/main" id="{0885FB3F-DD55-23EC-491E-160C8AECCDE2}"/>
              </a:ext>
            </a:extLst>
          </p:cNvPr>
          <p:cNvSpPr>
            <a:spLocks noGrp="1"/>
          </p:cNvSpPr>
          <p:nvPr>
            <p:ph type="sldNum" sz="quarter" idx="10"/>
          </p:nvPr>
        </p:nvSpPr>
        <p:spPr/>
        <p:txBody>
          <a:bodyPr/>
          <a:lstStyle/>
          <a:p>
            <a:fld id="{6D34FDA3-2B15-4C9C-B677-C441CD8315A2}" type="slidenum">
              <a:rPr lang="en-US" smtClean="0"/>
              <a:t>3</a:t>
            </a:fld>
            <a:endParaRPr lang="en-US"/>
          </a:p>
        </p:txBody>
      </p:sp>
    </p:spTree>
    <p:extLst>
      <p:ext uri="{BB962C8B-B14F-4D97-AF65-F5344CB8AC3E}">
        <p14:creationId xmlns:p14="http://schemas.microsoft.com/office/powerpoint/2010/main" val="1880313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85DBC-CCF4-8102-D177-11E2A506B446}"/>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E61D1675-67E0-53AB-CC45-2AC1BB2809A9}"/>
              </a:ext>
            </a:extLst>
          </p:cNvPr>
          <p:cNvSpPr>
            <a:spLocks noGrp="1"/>
          </p:cNvSpPr>
          <p:nvPr>
            <p:ph idx="1"/>
          </p:nvPr>
        </p:nvSpPr>
        <p:spPr/>
        <p:txBody>
          <a:bodyPr>
            <a:normAutofit fontScale="62500" lnSpcReduction="20000"/>
          </a:bodyPr>
          <a:lstStyle/>
          <a:p>
            <a:r>
              <a:rPr lang="en-US" sz="3800" kern="100" dirty="0">
                <a:effectLst/>
                <a:latin typeface="Segoe UI" panose="020B0502040204020203" pitchFamily="34" charset="0"/>
                <a:ea typeface="Calibri" panose="020F0502020204030204" pitchFamily="34" charset="0"/>
                <a:cs typeface="Times New Roman" panose="02020603050405020304" pitchFamily="18" charset="0"/>
              </a:rPr>
              <a:t>Starting in 2026, </a:t>
            </a:r>
            <a:r>
              <a:rPr lang="en-US" sz="3800" u="sng" kern="100" dirty="0">
                <a:effectLst/>
                <a:latin typeface="Segoe UI" panose="020B0502040204020203" pitchFamily="34" charset="0"/>
                <a:ea typeface="Calibri" panose="020F0502020204030204" pitchFamily="34" charset="0"/>
                <a:cs typeface="Times New Roman" panose="02020603050405020304" pitchFamily="18" charset="0"/>
              </a:rPr>
              <a:t>all</a:t>
            </a:r>
            <a:r>
              <a:rPr lang="en-US" sz="3800" kern="100" dirty="0">
                <a:effectLst/>
                <a:latin typeface="Segoe UI" panose="020B0502040204020203" pitchFamily="34" charset="0"/>
                <a:ea typeface="Calibri" panose="020F0502020204030204" pitchFamily="34" charset="0"/>
                <a:cs typeface="Times New Roman" panose="02020603050405020304" pitchFamily="18" charset="0"/>
              </a:rPr>
              <a:t> employees get paid family and medical leave.</a:t>
            </a:r>
          </a:p>
          <a:p>
            <a:r>
              <a:rPr lang="en-US" sz="3800" b="0" i="0" u="none" strike="noStrike" baseline="0" dirty="0">
                <a:solidFill>
                  <a:srgbClr val="000000"/>
                </a:solidFill>
                <a:latin typeface="Calibri" panose="020F0502020204030204" pitchFamily="34" charset="0"/>
              </a:rPr>
              <a:t> </a:t>
            </a:r>
            <a:r>
              <a:rPr lang="en-US" sz="3800" b="0" i="0" u="none" strike="noStrike" baseline="0" dirty="0">
                <a:solidFill>
                  <a:srgbClr val="000000"/>
                </a:solidFill>
              </a:rPr>
              <a:t>Types of leave:</a:t>
            </a:r>
          </a:p>
          <a:p>
            <a:pPr lvl="1"/>
            <a:r>
              <a:rPr lang="en-US" sz="3800" b="0" i="0" u="none" strike="noStrike" baseline="0" dirty="0">
                <a:solidFill>
                  <a:srgbClr val="000000"/>
                </a:solidFill>
              </a:rPr>
              <a:t>Medical leave to address an employee’s own serious health conditions, including pregnancy. </a:t>
            </a:r>
          </a:p>
          <a:p>
            <a:pPr lvl="1"/>
            <a:r>
              <a:rPr lang="en-US" sz="3800" b="0" i="0" u="none" strike="noStrike" baseline="0" dirty="0">
                <a:solidFill>
                  <a:srgbClr val="000000"/>
                </a:solidFill>
              </a:rPr>
              <a:t>Parental leave to provide time to bond with a new child. </a:t>
            </a:r>
          </a:p>
          <a:p>
            <a:pPr lvl="1"/>
            <a:r>
              <a:rPr lang="en-US" sz="3800" b="0" i="0" u="none" strike="noStrike" baseline="0" dirty="0">
                <a:solidFill>
                  <a:srgbClr val="000000"/>
                </a:solidFill>
              </a:rPr>
              <a:t>Caregiving leave to allow employees leave to care for a loved one with a serious health condition. </a:t>
            </a:r>
          </a:p>
          <a:p>
            <a:pPr lvl="1"/>
            <a:r>
              <a:rPr lang="en-US" sz="3800" b="0" i="0" u="none" strike="noStrike" baseline="0" dirty="0">
                <a:solidFill>
                  <a:srgbClr val="000000"/>
                </a:solidFill>
              </a:rPr>
              <a:t>Safety leave related to sexual and domestic violence. </a:t>
            </a:r>
          </a:p>
          <a:p>
            <a:pPr lvl="1"/>
            <a:r>
              <a:rPr lang="en-US" sz="3800" b="0" i="0" u="none" strike="noStrike" baseline="0" dirty="0">
                <a:solidFill>
                  <a:srgbClr val="000000"/>
                </a:solidFill>
              </a:rPr>
              <a:t>Military-related leave due to the impact of a military deployment. </a:t>
            </a:r>
          </a:p>
          <a:p>
            <a:endParaRPr lang="en-US" kern="100" dirty="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EE4A0ABB-BB2E-7B7F-434B-E09E54F65AE5}"/>
              </a:ext>
            </a:extLst>
          </p:cNvPr>
          <p:cNvSpPr>
            <a:spLocks noGrp="1"/>
          </p:cNvSpPr>
          <p:nvPr>
            <p:ph type="sldNum" sz="quarter" idx="10"/>
          </p:nvPr>
        </p:nvSpPr>
        <p:spPr/>
        <p:txBody>
          <a:bodyPr/>
          <a:lstStyle/>
          <a:p>
            <a:fld id="{6D34FDA3-2B15-4C9C-B677-C441CD8315A2}" type="slidenum">
              <a:rPr lang="en-US" smtClean="0"/>
              <a:t>4</a:t>
            </a:fld>
            <a:endParaRPr lang="en-US"/>
          </a:p>
        </p:txBody>
      </p:sp>
    </p:spTree>
    <p:extLst>
      <p:ext uri="{BB962C8B-B14F-4D97-AF65-F5344CB8AC3E}">
        <p14:creationId xmlns:p14="http://schemas.microsoft.com/office/powerpoint/2010/main" val="1609481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E230F-190D-1502-27BA-F3E97D190991}"/>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6F343CFF-FBFF-7903-F80C-113D3FF636AD}"/>
              </a:ext>
            </a:extLst>
          </p:cNvPr>
          <p:cNvSpPr>
            <a:spLocks noGrp="1"/>
          </p:cNvSpPr>
          <p:nvPr>
            <p:ph idx="1"/>
          </p:nvPr>
        </p:nvSpPr>
        <p:spPr/>
        <p:txBody>
          <a:bodyPr>
            <a:normAutofit/>
          </a:bodyPr>
          <a:lstStyle/>
          <a:p>
            <a:r>
              <a:rPr lang="en-US" sz="2000" b="0" i="0" u="none" strike="noStrike" baseline="0" dirty="0">
                <a:solidFill>
                  <a:srgbClr val="000000"/>
                </a:solidFill>
              </a:rPr>
              <a:t>Employees can take 12 weeks of medical leave (for themselves or to care for a family member), including for pregnancy or recovery from childbirth </a:t>
            </a:r>
            <a:r>
              <a:rPr lang="en-US" sz="2000" b="1" i="0" u="none" strike="noStrike" baseline="0" dirty="0">
                <a:solidFill>
                  <a:srgbClr val="000000"/>
                </a:solidFill>
              </a:rPr>
              <a:t>and </a:t>
            </a:r>
            <a:r>
              <a:rPr lang="en-US" sz="2000" b="0" i="0" u="none" strike="noStrike" baseline="0" dirty="0">
                <a:solidFill>
                  <a:srgbClr val="000000"/>
                </a:solidFill>
              </a:rPr>
              <a:t>up to 12 weeks for all other types of leave. Employees who need leave in both categories can take up to a total of 20 weeks in a benefit year.</a:t>
            </a:r>
            <a:r>
              <a:rPr lang="en-US" sz="2000" b="0" i="0" u="none" strike="noStrike" baseline="0" dirty="0">
                <a:solidFill>
                  <a:srgbClr val="000000"/>
                </a:solidFill>
                <a:latin typeface="Calibri" panose="020F0502020204030204" pitchFamily="34" charset="0"/>
              </a:rPr>
              <a:t> </a:t>
            </a:r>
          </a:p>
          <a:p>
            <a:r>
              <a:rPr lang="en-US" sz="2000" b="0" i="0" u="none" strike="noStrike" baseline="0" dirty="0">
                <a:solidFill>
                  <a:srgbClr val="000000"/>
                </a:solidFill>
              </a:rPr>
              <a:t>A family member will include an employee’s spouse or domestic partner, child, parent, sibling, grandchild, or grandparent, as well as such relationships by marriage. </a:t>
            </a:r>
          </a:p>
          <a:p>
            <a:r>
              <a:rPr lang="en-US" sz="2000" b="0" i="0" u="none" strike="noStrike" baseline="0" dirty="0">
                <a:solidFill>
                  <a:srgbClr val="000000"/>
                </a:solidFill>
              </a:rPr>
              <a:t>The definition also includes any other individual who has a relationship with the employee that creates an expectation that the employee would care for the individual, regardless of whether they live together. </a:t>
            </a:r>
          </a:p>
          <a:p>
            <a:r>
              <a:rPr lang="en-US" sz="2000" dirty="0">
                <a:solidFill>
                  <a:srgbClr val="000000"/>
                </a:solidFill>
              </a:rPr>
              <a:t>Employer can require leaves to run concurrently with FMLA.</a:t>
            </a:r>
            <a:endParaRPr lang="en-US" sz="2000" dirty="0"/>
          </a:p>
        </p:txBody>
      </p:sp>
      <p:sp>
        <p:nvSpPr>
          <p:cNvPr id="4" name="Slide Number Placeholder 3">
            <a:extLst>
              <a:ext uri="{FF2B5EF4-FFF2-40B4-BE49-F238E27FC236}">
                <a16:creationId xmlns:a16="http://schemas.microsoft.com/office/drawing/2014/main" id="{1E938899-A646-DB62-62CC-A2412043A720}"/>
              </a:ext>
            </a:extLst>
          </p:cNvPr>
          <p:cNvSpPr>
            <a:spLocks noGrp="1"/>
          </p:cNvSpPr>
          <p:nvPr>
            <p:ph type="sldNum" sz="quarter" idx="10"/>
          </p:nvPr>
        </p:nvSpPr>
        <p:spPr/>
        <p:txBody>
          <a:bodyPr/>
          <a:lstStyle/>
          <a:p>
            <a:fld id="{6D34FDA3-2B15-4C9C-B677-C441CD8315A2}" type="slidenum">
              <a:rPr lang="en-US" smtClean="0"/>
              <a:t>5</a:t>
            </a:fld>
            <a:endParaRPr lang="en-US"/>
          </a:p>
        </p:txBody>
      </p:sp>
    </p:spTree>
    <p:extLst>
      <p:ext uri="{BB962C8B-B14F-4D97-AF65-F5344CB8AC3E}">
        <p14:creationId xmlns:p14="http://schemas.microsoft.com/office/powerpoint/2010/main" val="1996231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92E1-C542-52BA-2AD0-BC43CC3C60F6}"/>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D8A8D285-1CA2-394C-8EC1-71B20ED48F27}"/>
              </a:ext>
            </a:extLst>
          </p:cNvPr>
          <p:cNvSpPr>
            <a:spLocks noGrp="1"/>
          </p:cNvSpPr>
          <p:nvPr>
            <p:ph idx="1"/>
          </p:nvPr>
        </p:nvSpPr>
        <p:spPr/>
        <p:txBody>
          <a:bodyPr/>
          <a:lstStyle/>
          <a:p>
            <a:r>
              <a:rPr lang="en-US" b="0" i="0" u="none" strike="noStrike" baseline="0" dirty="0"/>
              <a:t>Minnesota’s new law will create an insurance system. Employees will apply for beneﬁts, and the state will process the claim and pay beneﬁts out of a state insurance fund.</a:t>
            </a:r>
          </a:p>
          <a:p>
            <a:pPr marR="480"/>
            <a:r>
              <a:rPr lang="en-US" b="0" i="0" u="none" strike="noStrike" baseline="0" dirty="0"/>
              <a:t>The amount employees will receive will vary depending on how much an employee earns. Lower income workers will receive a higher percentage of their income with a sliding scale towards a lower percentage as workers earn more. Beneﬁts will be capped at a 100% of the Minnesota’s average weekly wage.</a:t>
            </a:r>
          </a:p>
          <a:p>
            <a:endParaRPr lang="en-US" dirty="0"/>
          </a:p>
        </p:txBody>
      </p:sp>
      <p:sp>
        <p:nvSpPr>
          <p:cNvPr id="4" name="Slide Number Placeholder 3">
            <a:extLst>
              <a:ext uri="{FF2B5EF4-FFF2-40B4-BE49-F238E27FC236}">
                <a16:creationId xmlns:a16="http://schemas.microsoft.com/office/drawing/2014/main" id="{6FB5A288-2813-F42B-D219-888FDD8366C1}"/>
              </a:ext>
            </a:extLst>
          </p:cNvPr>
          <p:cNvSpPr>
            <a:spLocks noGrp="1"/>
          </p:cNvSpPr>
          <p:nvPr>
            <p:ph type="sldNum" sz="quarter" idx="10"/>
          </p:nvPr>
        </p:nvSpPr>
        <p:spPr/>
        <p:txBody>
          <a:bodyPr/>
          <a:lstStyle/>
          <a:p>
            <a:fld id="{6D34FDA3-2B15-4C9C-B677-C441CD8315A2}" type="slidenum">
              <a:rPr lang="en-US" smtClean="0"/>
              <a:t>6</a:t>
            </a:fld>
            <a:endParaRPr lang="en-US"/>
          </a:p>
        </p:txBody>
      </p:sp>
    </p:spTree>
    <p:extLst>
      <p:ext uri="{BB962C8B-B14F-4D97-AF65-F5344CB8AC3E}">
        <p14:creationId xmlns:p14="http://schemas.microsoft.com/office/powerpoint/2010/main" val="358764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74C57-CE69-57AD-7567-44A6612790C5}"/>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3B3AF309-E0B8-1EC2-CC15-1E0ADB1EB5B6}"/>
              </a:ext>
            </a:extLst>
          </p:cNvPr>
          <p:cNvSpPr>
            <a:spLocks noGrp="1"/>
          </p:cNvSpPr>
          <p:nvPr>
            <p:ph idx="1"/>
          </p:nvPr>
        </p:nvSpPr>
        <p:spPr/>
        <p:txBody>
          <a:bodyPr/>
          <a:lstStyle/>
          <a:p>
            <a:pPr marR="1050"/>
            <a:r>
              <a:rPr lang="en-US" b="0" i="0" u="none" strike="noStrike" baseline="0" dirty="0"/>
              <a:t>Initial funding will come from an appropriation from the state’s general fund. </a:t>
            </a:r>
          </a:p>
          <a:p>
            <a:pPr marR="1050"/>
            <a:r>
              <a:rPr lang="en-US" dirty="0"/>
              <a:t>After that</a:t>
            </a:r>
            <a:r>
              <a:rPr lang="en-US" b="0" i="0" u="none" strike="noStrike" baseline="0" dirty="0"/>
              <a:t> funded with payroll deductions split evenly between employers and employees.  On January 1, 2026, the rate will be 0.7%, meaning employees and employers will each contribute 0.35% of income up to the maximum income subject to contributions for social security. </a:t>
            </a:r>
          </a:p>
          <a:p>
            <a:pPr marR="1050"/>
            <a:r>
              <a:rPr lang="en-US" b="0" i="0" u="none" strike="noStrike" baseline="0" dirty="0"/>
              <a:t>The amounts will be adjusted on an annual basis.</a:t>
            </a:r>
          </a:p>
          <a:p>
            <a:r>
              <a:rPr lang="en-US" b="0" i="0" u="none" strike="noStrike" baseline="0" dirty="0"/>
              <a:t>Employers with fewer than 30 employees will pay a reduced amount.</a:t>
            </a:r>
          </a:p>
          <a:p>
            <a:endParaRPr lang="en-US" dirty="0"/>
          </a:p>
        </p:txBody>
      </p:sp>
      <p:sp>
        <p:nvSpPr>
          <p:cNvPr id="4" name="Slide Number Placeholder 3">
            <a:extLst>
              <a:ext uri="{FF2B5EF4-FFF2-40B4-BE49-F238E27FC236}">
                <a16:creationId xmlns:a16="http://schemas.microsoft.com/office/drawing/2014/main" id="{4B31EA3F-4AC9-FA76-627D-2821E8361A5D}"/>
              </a:ext>
            </a:extLst>
          </p:cNvPr>
          <p:cNvSpPr>
            <a:spLocks noGrp="1"/>
          </p:cNvSpPr>
          <p:nvPr>
            <p:ph type="sldNum" sz="quarter" idx="10"/>
          </p:nvPr>
        </p:nvSpPr>
        <p:spPr/>
        <p:txBody>
          <a:bodyPr/>
          <a:lstStyle/>
          <a:p>
            <a:fld id="{6D34FDA3-2B15-4C9C-B677-C441CD8315A2}" type="slidenum">
              <a:rPr lang="en-US" smtClean="0"/>
              <a:t>7</a:t>
            </a:fld>
            <a:endParaRPr lang="en-US"/>
          </a:p>
        </p:txBody>
      </p:sp>
    </p:spTree>
    <p:extLst>
      <p:ext uri="{BB962C8B-B14F-4D97-AF65-F5344CB8AC3E}">
        <p14:creationId xmlns:p14="http://schemas.microsoft.com/office/powerpoint/2010/main" val="3054724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16F3-A531-7FEC-DC5F-447D889E6393}"/>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CEC6FCAD-86CC-010F-A19F-475314B14F9C}"/>
              </a:ext>
            </a:extLst>
          </p:cNvPr>
          <p:cNvSpPr>
            <a:spLocks noGrp="1"/>
          </p:cNvSpPr>
          <p:nvPr>
            <p:ph idx="1"/>
          </p:nvPr>
        </p:nvSpPr>
        <p:spPr/>
        <p:txBody>
          <a:bodyPr/>
          <a:lstStyle/>
          <a:p>
            <a:r>
              <a:rPr lang="en-US" b="0" i="0" u="none" strike="noStrike" baseline="0" dirty="0"/>
              <a:t>Employers will be able to request permission to provide beneﬁts through a private plan. </a:t>
            </a:r>
          </a:p>
          <a:p>
            <a:r>
              <a:rPr lang="en-US" b="0" i="0" u="none" strike="noStrike" baseline="0" dirty="0"/>
              <a:t>With an approved private plan employees will be entitled to the same beneﬁts they would have received through the public plan.</a:t>
            </a:r>
          </a:p>
          <a:p>
            <a:endParaRPr lang="en-US" dirty="0"/>
          </a:p>
        </p:txBody>
      </p:sp>
      <p:sp>
        <p:nvSpPr>
          <p:cNvPr id="4" name="Slide Number Placeholder 3">
            <a:extLst>
              <a:ext uri="{FF2B5EF4-FFF2-40B4-BE49-F238E27FC236}">
                <a16:creationId xmlns:a16="http://schemas.microsoft.com/office/drawing/2014/main" id="{A7ED19A0-BF17-1998-E864-C5C5EB19D2B5}"/>
              </a:ext>
            </a:extLst>
          </p:cNvPr>
          <p:cNvSpPr>
            <a:spLocks noGrp="1"/>
          </p:cNvSpPr>
          <p:nvPr>
            <p:ph type="sldNum" sz="quarter" idx="10"/>
          </p:nvPr>
        </p:nvSpPr>
        <p:spPr/>
        <p:txBody>
          <a:bodyPr/>
          <a:lstStyle/>
          <a:p>
            <a:fld id="{6D34FDA3-2B15-4C9C-B677-C441CD8315A2}" type="slidenum">
              <a:rPr lang="en-US" smtClean="0"/>
              <a:t>8</a:t>
            </a:fld>
            <a:endParaRPr lang="en-US"/>
          </a:p>
        </p:txBody>
      </p:sp>
    </p:spTree>
    <p:extLst>
      <p:ext uri="{BB962C8B-B14F-4D97-AF65-F5344CB8AC3E}">
        <p14:creationId xmlns:p14="http://schemas.microsoft.com/office/powerpoint/2010/main" val="2475138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16F3-A531-7FEC-DC5F-447D889E6393}"/>
              </a:ext>
            </a:extLst>
          </p:cNvPr>
          <p:cNvSpPr>
            <a:spLocks noGrp="1"/>
          </p:cNvSpPr>
          <p:nvPr>
            <p:ph type="title"/>
          </p:nvPr>
        </p:nvSpPr>
        <p:spPr/>
        <p:txBody>
          <a:bodyPr/>
          <a:lstStyle/>
          <a:p>
            <a:r>
              <a:rPr lang="en-US" dirty="0"/>
              <a:t>Paid Family and Medical Leave</a:t>
            </a:r>
          </a:p>
        </p:txBody>
      </p:sp>
      <p:sp>
        <p:nvSpPr>
          <p:cNvPr id="3" name="Content Placeholder 2">
            <a:extLst>
              <a:ext uri="{FF2B5EF4-FFF2-40B4-BE49-F238E27FC236}">
                <a16:creationId xmlns:a16="http://schemas.microsoft.com/office/drawing/2014/main" id="{CEC6FCAD-86CC-010F-A19F-475314B14F9C}"/>
              </a:ext>
            </a:extLst>
          </p:cNvPr>
          <p:cNvSpPr>
            <a:spLocks noGrp="1"/>
          </p:cNvSpPr>
          <p:nvPr>
            <p:ph idx="1"/>
          </p:nvPr>
        </p:nvSpPr>
        <p:spPr/>
        <p:txBody>
          <a:bodyPr/>
          <a:lstStyle/>
          <a:p>
            <a:r>
              <a:rPr lang="en-US" b="0" i="0" u="none" strike="noStrike" baseline="0" dirty="0"/>
              <a:t>Employers must post notice of the plan. </a:t>
            </a:r>
          </a:p>
          <a:p>
            <a:r>
              <a:rPr lang="en-US" b="0" i="0" u="none" strike="noStrike" baseline="0" dirty="0"/>
              <a:t>Includes anti-retaliation provisions and guarantees job restoration rights.</a:t>
            </a:r>
          </a:p>
          <a:p>
            <a:endParaRPr lang="en-US" dirty="0"/>
          </a:p>
        </p:txBody>
      </p:sp>
      <p:sp>
        <p:nvSpPr>
          <p:cNvPr id="4" name="Slide Number Placeholder 3">
            <a:extLst>
              <a:ext uri="{FF2B5EF4-FFF2-40B4-BE49-F238E27FC236}">
                <a16:creationId xmlns:a16="http://schemas.microsoft.com/office/drawing/2014/main" id="{A7ED19A0-BF17-1998-E864-C5C5EB19D2B5}"/>
              </a:ext>
            </a:extLst>
          </p:cNvPr>
          <p:cNvSpPr>
            <a:spLocks noGrp="1"/>
          </p:cNvSpPr>
          <p:nvPr>
            <p:ph type="sldNum" sz="quarter" idx="10"/>
          </p:nvPr>
        </p:nvSpPr>
        <p:spPr/>
        <p:txBody>
          <a:bodyPr/>
          <a:lstStyle/>
          <a:p>
            <a:fld id="{6D34FDA3-2B15-4C9C-B677-C441CD8315A2}" type="slidenum">
              <a:rPr lang="en-US" smtClean="0"/>
              <a:t>9</a:t>
            </a:fld>
            <a:endParaRPr lang="en-US"/>
          </a:p>
        </p:txBody>
      </p:sp>
    </p:spTree>
    <p:extLst>
      <p:ext uri="{BB962C8B-B14F-4D97-AF65-F5344CB8AC3E}">
        <p14:creationId xmlns:p14="http://schemas.microsoft.com/office/powerpoint/2010/main" val="789025813"/>
      </p:ext>
    </p:extLst>
  </p:cSld>
  <p:clrMapOvr>
    <a:masterClrMapping/>
  </p:clrMapOvr>
</p:sld>
</file>

<file path=ppt/theme/theme1.xml><?xml version="1.0" encoding="utf-8"?>
<a:theme xmlns:a="http://schemas.openxmlformats.org/drawingml/2006/main" name="Office Theme">
  <a:themeElements>
    <a:clrScheme name="Dunlap Colors">
      <a:dk1>
        <a:srgbClr val="000000"/>
      </a:dk1>
      <a:lt1>
        <a:srgbClr val="FFFFFF"/>
      </a:lt1>
      <a:dk2>
        <a:srgbClr val="000000"/>
      </a:dk2>
      <a:lt2>
        <a:srgbClr val="E7E6E6"/>
      </a:lt2>
      <a:accent1>
        <a:srgbClr val="8F734F"/>
      </a:accent1>
      <a:accent2>
        <a:srgbClr val="660000"/>
      </a:accent2>
      <a:accent3>
        <a:srgbClr val="A5A5A5"/>
      </a:accent3>
      <a:accent4>
        <a:srgbClr val="FFC000"/>
      </a:accent4>
      <a:accent5>
        <a:srgbClr val="4472C4"/>
      </a:accent5>
      <a:accent6>
        <a:srgbClr val="70AD47"/>
      </a:accent6>
      <a:hlink>
        <a:srgbClr val="8F734F"/>
      </a:hlink>
      <a:folHlink>
        <a:srgbClr val="8F734F"/>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F001662C6DA44EAC2408B6FA4CB773" ma:contentTypeVersion="2" ma:contentTypeDescription="Create a new document." ma:contentTypeScope="" ma:versionID="24edc433c7ddfaefa5a60d3a1dc5b903">
  <xsd:schema xmlns:xsd="http://www.w3.org/2001/XMLSchema" xmlns:xs="http://www.w3.org/2001/XMLSchema" xmlns:p="http://schemas.microsoft.com/office/2006/metadata/properties" xmlns:ns3="1ced665b-d5d8-4287-9638-b9efa9c4a35c" targetNamespace="http://schemas.microsoft.com/office/2006/metadata/properties" ma:root="true" ma:fieldsID="75352d255987a13f41f42da88782065d" ns3:_="">
    <xsd:import namespace="1ced665b-d5d8-4287-9638-b9efa9c4a35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ed665b-d5d8-4287-9638-b9efa9c4a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C45606-5BD3-42F0-B705-03E133217C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ed665b-d5d8-4287-9638-b9efa9c4a3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A19F2C-5987-4CB4-95DC-DF85F9370CF1}">
  <ds:schemaRefs>
    <ds:schemaRef ds:uri="http://purl.org/dc/terms/"/>
    <ds:schemaRef ds:uri="http://schemas.openxmlformats.org/package/2006/metadata/core-properties"/>
    <ds:schemaRef ds:uri="1ced665b-d5d8-4287-9638-b9efa9c4a35c"/>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007EB4F-0E43-469F-92F7-473BD54FE9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3342</TotalTime>
  <Words>1288</Words>
  <Application>Microsoft Macintosh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Segoe UI</vt:lpstr>
      <vt:lpstr>Segoe UI Emoji</vt:lpstr>
      <vt:lpstr>Times New Roman</vt:lpstr>
      <vt:lpstr>Wingdings</vt:lpstr>
      <vt:lpstr>Office Theme</vt:lpstr>
      <vt:lpstr>WINONA CHAMBER OF COMMERCE   2023 Legislative Parental leave, paid sick and safety leave</vt:lpstr>
      <vt:lpstr>Parental Leave</vt:lpstr>
      <vt:lpstr>Paid Sick and Safe Leave</vt:lpstr>
      <vt:lpstr>Paid Family and Medical Leave</vt:lpstr>
      <vt:lpstr>Paid Family and Medical Leave</vt:lpstr>
      <vt:lpstr>Paid Family and Medical Leave</vt:lpstr>
      <vt:lpstr>Paid Family and Medical Leave</vt:lpstr>
      <vt:lpstr>Paid Family and Medical Leave</vt:lpstr>
      <vt:lpstr>Paid Family and Medical Leave</vt:lpstr>
      <vt:lpstr>Nursing Mothers</vt:lpstr>
      <vt:lpstr>Expanded Pregnancy Accommodations</vt:lpstr>
      <vt:lpstr>Non-Compete Agreements</vt:lpstr>
      <vt:lpstr>No Captive Audience Meetings Allowed</vt:lpstr>
      <vt:lpstr>Crown Act</vt:lpstr>
      <vt:lpstr>Inquiries Into Applicants Salary History Prohibited</vt:lpstr>
      <vt:lpstr>Updating I-9’s Completed Remotely</vt:lpstr>
      <vt:lpstr>Updating I-9’s Completed Remotely</vt:lpstr>
      <vt:lpstr>Updating I-9’s Completed Remotely</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Stacey Straka</dc:creator>
  <cp:lastModifiedBy>Stacey Straka</cp:lastModifiedBy>
  <cp:revision>142</cp:revision>
  <cp:lastPrinted>2023-02-08T20:47:19Z</cp:lastPrinted>
  <dcterms:created xsi:type="dcterms:W3CDTF">2016-08-31T16:29:33Z</dcterms:created>
  <dcterms:modified xsi:type="dcterms:W3CDTF">2024-01-10T17:45:02Z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0x0101000BF001662C6DA44EAC2408B6FA4CB773</vt:lpwstr>
  </property>
</Properties>
</file>