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72" r:id="rId4"/>
  </p:sldMasterIdLst>
  <p:notesMasterIdLst>
    <p:notesMasterId r:id="rId40"/>
  </p:notesMasterIdLst>
  <p:handoutMasterIdLst>
    <p:handoutMasterId r:id="rId41"/>
  </p:handoutMasterIdLst>
  <p:sldIdLst>
    <p:sldId id="266" r:id="rId5"/>
    <p:sldId id="267" r:id="rId6"/>
    <p:sldId id="297" r:id="rId7"/>
    <p:sldId id="274" r:id="rId8"/>
    <p:sldId id="275" r:id="rId9"/>
    <p:sldId id="269" r:id="rId10"/>
    <p:sldId id="277" r:id="rId11"/>
    <p:sldId id="293" r:id="rId12"/>
    <p:sldId id="278" r:id="rId13"/>
    <p:sldId id="292" r:id="rId14"/>
    <p:sldId id="279" r:id="rId15"/>
    <p:sldId id="280" r:id="rId16"/>
    <p:sldId id="281" r:id="rId17"/>
    <p:sldId id="294" r:id="rId18"/>
    <p:sldId id="305" r:id="rId19"/>
    <p:sldId id="304" r:id="rId20"/>
    <p:sldId id="282" r:id="rId21"/>
    <p:sldId id="295" r:id="rId22"/>
    <p:sldId id="283" r:id="rId23"/>
    <p:sldId id="284" r:id="rId24"/>
    <p:sldId id="285" r:id="rId25"/>
    <p:sldId id="270" r:id="rId26"/>
    <p:sldId id="296" r:id="rId27"/>
    <p:sldId id="298" r:id="rId28"/>
    <p:sldId id="286" r:id="rId29"/>
    <p:sldId id="287" r:id="rId30"/>
    <p:sldId id="288" r:id="rId31"/>
    <p:sldId id="289" r:id="rId32"/>
    <p:sldId id="290" r:id="rId33"/>
    <p:sldId id="301" r:id="rId34"/>
    <p:sldId id="299" r:id="rId35"/>
    <p:sldId id="300" r:id="rId36"/>
    <p:sldId id="302" r:id="rId37"/>
    <p:sldId id="303" r:id="rId38"/>
    <p:sldId id="291" r:id="rId39"/>
  </p:sldIdLst>
  <p:sldSz cx="12192000" cy="6858000"/>
  <p:notesSz cx="7102475" cy="93884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456" userDrawn="1">
          <p15:clr>
            <a:srgbClr val="A4A3A4"/>
          </p15:clr>
        </p15:guide>
        <p15:guide id="2" pos="7104" userDrawn="1">
          <p15:clr>
            <a:srgbClr val="A4A3A4"/>
          </p15:clr>
        </p15:guide>
        <p15:guide id="3" orient="horz" pos="4029">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8F734F"/>
    <a:srgbClr val="660000"/>
    <a:srgbClr val="0432FF"/>
    <a:srgbClr val="00FDFF"/>
    <a:srgbClr val="FF7361"/>
    <a:srgbClr val="3E6A0A"/>
    <a:srgbClr val="FFE2FF"/>
    <a:srgbClr val="FF6314"/>
    <a:srgbClr val="146A11"/>
    <a:srgbClr val="1C8F1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5486" autoAdjust="0"/>
    <p:restoredTop sz="94662" autoAdjust="0"/>
  </p:normalViewPr>
  <p:slideViewPr>
    <p:cSldViewPr snapToGrid="0" showGuides="1">
      <p:cViewPr varScale="1">
        <p:scale>
          <a:sx n="105" d="100"/>
          <a:sy n="105" d="100"/>
        </p:scale>
        <p:origin x="1380" y="348"/>
      </p:cViewPr>
      <p:guideLst>
        <p:guide orient="horz" pos="3456"/>
        <p:guide pos="7104"/>
        <p:guide orient="horz" pos="4029"/>
      </p:guideLst>
    </p:cSldViewPr>
  </p:slideViewPr>
  <p:outlineViewPr>
    <p:cViewPr>
      <p:scale>
        <a:sx n="33" d="100"/>
        <a:sy n="33" d="100"/>
      </p:scale>
      <p:origin x="0" y="0"/>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presProps" Target="presProps.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notesMaster" Target="notesMasters/notesMaster1.xml"/><Relationship Id="rId45"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viewProps" Target="viewProps.xml"/><Relationship Id="rId8" Type="http://schemas.openxmlformats.org/officeDocument/2006/relationships/slide" Target="slides/slide4.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microsoft.com/office/2016/11/relationships/changesInfo" Target="changesInfos/changesInfo1.xml"/><Relationship Id="rId20" Type="http://schemas.openxmlformats.org/officeDocument/2006/relationships/slide" Target="slides/slide16.xml"/><Relationship Id="rId41" Type="http://schemas.openxmlformats.org/officeDocument/2006/relationships/handoutMaster" Target="handoutMasters/handoutMaster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Griffiths, Greg" userId="fa0a9e21-0fee-4a4f-a000-387350a7739b" providerId="ADAL" clId="{8161D7AB-CE87-419C-9EA1-B2A1577DF765}"/>
    <pc:docChg chg="custSel addSld modSld">
      <pc:chgData name="Griffiths, Greg" userId="fa0a9e21-0fee-4a4f-a000-387350a7739b" providerId="ADAL" clId="{8161D7AB-CE87-419C-9EA1-B2A1577DF765}" dt="2024-07-24T15:51:07.659" v="358" actId="5793"/>
      <pc:docMkLst>
        <pc:docMk/>
      </pc:docMkLst>
      <pc:sldChg chg="modSp add mod">
        <pc:chgData name="Griffiths, Greg" userId="fa0a9e21-0fee-4a4f-a000-387350a7739b" providerId="ADAL" clId="{8161D7AB-CE87-419C-9EA1-B2A1577DF765}" dt="2024-07-24T15:51:07.659" v="358" actId="5793"/>
        <pc:sldMkLst>
          <pc:docMk/>
          <pc:sldMk cId="3638211449" sldId="305"/>
        </pc:sldMkLst>
        <pc:spChg chg="mod">
          <ac:chgData name="Griffiths, Greg" userId="fa0a9e21-0fee-4a4f-a000-387350a7739b" providerId="ADAL" clId="{8161D7AB-CE87-419C-9EA1-B2A1577DF765}" dt="2024-07-24T15:51:07.659" v="358" actId="5793"/>
          <ac:spMkLst>
            <pc:docMk/>
            <pc:sldMk cId="3638211449" sldId="305"/>
            <ac:spMk id="3" creationId="{156767D5-3934-E2BE-A9C6-893AC256DD55}"/>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7739" cy="471054"/>
          </a:xfrm>
          <a:prstGeom prst="rect">
            <a:avLst/>
          </a:prstGeom>
        </p:spPr>
        <p:txBody>
          <a:bodyPr vert="horz" lIns="94229" tIns="47114" rIns="94229" bIns="47114" rtlCol="0"/>
          <a:lstStyle>
            <a:lvl1pPr algn="l">
              <a:defRPr sz="1200"/>
            </a:lvl1pPr>
          </a:lstStyle>
          <a:p>
            <a:endParaRPr lang="en-US"/>
          </a:p>
        </p:txBody>
      </p:sp>
      <p:sp>
        <p:nvSpPr>
          <p:cNvPr id="3" name="Date Placeholder 2"/>
          <p:cNvSpPr>
            <a:spLocks noGrp="1"/>
          </p:cNvSpPr>
          <p:nvPr>
            <p:ph type="dt" sz="quarter" idx="1"/>
          </p:nvPr>
        </p:nvSpPr>
        <p:spPr>
          <a:xfrm>
            <a:off x="4023092" y="0"/>
            <a:ext cx="3077739" cy="471054"/>
          </a:xfrm>
          <a:prstGeom prst="rect">
            <a:avLst/>
          </a:prstGeom>
        </p:spPr>
        <p:txBody>
          <a:bodyPr vert="horz" lIns="94229" tIns="47114" rIns="94229" bIns="47114" rtlCol="0"/>
          <a:lstStyle>
            <a:lvl1pPr algn="r">
              <a:defRPr sz="1200"/>
            </a:lvl1pPr>
          </a:lstStyle>
          <a:p>
            <a:fld id="{4CF97D64-3292-4273-8530-02B2FA056598}" type="datetimeFigureOut">
              <a:rPr lang="en-US" smtClean="0"/>
              <a:t>7/24/2024</a:t>
            </a:fld>
            <a:endParaRPr lang="en-US"/>
          </a:p>
        </p:txBody>
      </p:sp>
      <p:sp>
        <p:nvSpPr>
          <p:cNvPr id="4" name="Footer Placeholder 3"/>
          <p:cNvSpPr>
            <a:spLocks noGrp="1"/>
          </p:cNvSpPr>
          <p:nvPr>
            <p:ph type="ftr" sz="quarter" idx="2"/>
          </p:nvPr>
        </p:nvSpPr>
        <p:spPr>
          <a:xfrm>
            <a:off x="0" y="8917422"/>
            <a:ext cx="3077739" cy="471053"/>
          </a:xfrm>
          <a:prstGeom prst="rect">
            <a:avLst/>
          </a:prstGeom>
        </p:spPr>
        <p:txBody>
          <a:bodyPr vert="horz" lIns="94229" tIns="47114" rIns="94229" bIns="47114" rtlCol="0" anchor="b"/>
          <a:lstStyle>
            <a:lvl1pPr algn="l">
              <a:defRPr sz="1200"/>
            </a:lvl1pPr>
          </a:lstStyle>
          <a:p>
            <a:endParaRPr lang="en-US"/>
          </a:p>
        </p:txBody>
      </p:sp>
      <p:sp>
        <p:nvSpPr>
          <p:cNvPr id="5" name="Slide Number Placeholder 4"/>
          <p:cNvSpPr>
            <a:spLocks noGrp="1"/>
          </p:cNvSpPr>
          <p:nvPr>
            <p:ph type="sldNum" sz="quarter" idx="3"/>
          </p:nvPr>
        </p:nvSpPr>
        <p:spPr>
          <a:xfrm>
            <a:off x="4023092" y="8917422"/>
            <a:ext cx="3077739" cy="471053"/>
          </a:xfrm>
          <a:prstGeom prst="rect">
            <a:avLst/>
          </a:prstGeom>
        </p:spPr>
        <p:txBody>
          <a:bodyPr vert="horz" lIns="94229" tIns="47114" rIns="94229" bIns="47114" rtlCol="0" anchor="b"/>
          <a:lstStyle>
            <a:lvl1pPr algn="r">
              <a:defRPr sz="1200"/>
            </a:lvl1pPr>
          </a:lstStyle>
          <a:p>
            <a:fld id="{9A6969B9-F3EC-4F12-BC82-5946B1135C98}" type="slidenum">
              <a:rPr lang="en-US" smtClean="0"/>
              <a:t>‹#›</a:t>
            </a:fld>
            <a:endParaRPr lang="en-US"/>
          </a:p>
        </p:txBody>
      </p:sp>
    </p:spTree>
    <p:extLst>
      <p:ext uri="{BB962C8B-B14F-4D97-AF65-F5344CB8AC3E}">
        <p14:creationId xmlns:p14="http://schemas.microsoft.com/office/powerpoint/2010/main" val="2865889752"/>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8163" cy="4699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4022725" y="0"/>
            <a:ext cx="3078163" cy="469900"/>
          </a:xfrm>
          <a:prstGeom prst="rect">
            <a:avLst/>
          </a:prstGeom>
        </p:spPr>
        <p:txBody>
          <a:bodyPr vert="horz" lIns="91440" tIns="45720" rIns="91440" bIns="45720" rtlCol="0"/>
          <a:lstStyle>
            <a:lvl1pPr algn="r">
              <a:defRPr sz="1200"/>
            </a:lvl1pPr>
          </a:lstStyle>
          <a:p>
            <a:fld id="{85DBFA19-ECE9-44F2-9038-9314DD4CA1D0}" type="datetimeFigureOut">
              <a:rPr lang="en-US" smtClean="0"/>
              <a:t>7/24/2024</a:t>
            </a:fld>
            <a:endParaRPr lang="en-US"/>
          </a:p>
        </p:txBody>
      </p:sp>
      <p:sp>
        <p:nvSpPr>
          <p:cNvPr id="4" name="Slide Image Placeholder 3"/>
          <p:cNvSpPr>
            <a:spLocks noGrp="1" noRot="1" noChangeAspect="1"/>
          </p:cNvSpPr>
          <p:nvPr>
            <p:ph type="sldImg" idx="2"/>
          </p:nvPr>
        </p:nvSpPr>
        <p:spPr>
          <a:xfrm>
            <a:off x="735013" y="1173163"/>
            <a:ext cx="5632450" cy="316865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709613" y="4518025"/>
            <a:ext cx="5683250" cy="3697288"/>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918575"/>
            <a:ext cx="3078163" cy="4699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4022725" y="8918575"/>
            <a:ext cx="3078163" cy="469900"/>
          </a:xfrm>
          <a:prstGeom prst="rect">
            <a:avLst/>
          </a:prstGeom>
        </p:spPr>
        <p:txBody>
          <a:bodyPr vert="horz" lIns="91440" tIns="45720" rIns="91440" bIns="45720" rtlCol="0" anchor="b"/>
          <a:lstStyle>
            <a:lvl1pPr algn="r">
              <a:defRPr sz="1200"/>
            </a:lvl1pPr>
          </a:lstStyle>
          <a:p>
            <a:fld id="{9A36A58D-550B-4064-9B7A-FDEF76AE7163}" type="slidenum">
              <a:rPr lang="en-US" smtClean="0"/>
              <a:t>‹#›</a:t>
            </a:fld>
            <a:endParaRPr lang="en-US"/>
          </a:p>
        </p:txBody>
      </p:sp>
    </p:spTree>
    <p:extLst>
      <p:ext uri="{BB962C8B-B14F-4D97-AF65-F5344CB8AC3E}">
        <p14:creationId xmlns:p14="http://schemas.microsoft.com/office/powerpoint/2010/main" val="2738645741"/>
      </p:ext>
    </p:extLst>
  </p:cSld>
  <p:clrMap bg1="lt1" tx1="dk1" bg2="lt2" tx2="dk2" accent1="accent1" accent2="accent2" accent3="accent3" accent4="accent4" accent5="accent5" accent6="accent6" hlink="hlink" folHlink="folHlink"/>
  <p:hf sldNum="0"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13" name="Picture 12">
            <a:extLst>
              <a:ext uri="{FF2B5EF4-FFF2-40B4-BE49-F238E27FC236}">
                <a16:creationId xmlns:a16="http://schemas.microsoft.com/office/drawing/2014/main" id="{5FA4EB97-A6A9-E84B-A287-153176FAB6D4}"/>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0" y="0"/>
            <a:ext cx="5486400" cy="6858000"/>
          </a:xfrm>
          <a:prstGeom prst="rect">
            <a:avLst/>
          </a:prstGeom>
        </p:spPr>
      </p:pic>
      <p:sp>
        <p:nvSpPr>
          <p:cNvPr id="14" name="Rectangle 13">
            <a:extLst>
              <a:ext uri="{FF2B5EF4-FFF2-40B4-BE49-F238E27FC236}">
                <a16:creationId xmlns:a16="http://schemas.microsoft.com/office/drawing/2014/main" id="{E3016759-6CF5-0C49-95C2-28EB80421362}"/>
              </a:ext>
            </a:extLst>
          </p:cNvPr>
          <p:cNvSpPr/>
          <p:nvPr userDrawn="1"/>
        </p:nvSpPr>
        <p:spPr>
          <a:xfrm>
            <a:off x="5232400" y="-101600"/>
            <a:ext cx="6959600" cy="6959600"/>
          </a:xfrm>
          <a:prstGeom prst="rect">
            <a:avLst/>
          </a:prstGeom>
          <a:solidFill>
            <a:schemeClr val="accent1">
              <a:alpha val="21887"/>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1">
                  <a:lumMod val="20000"/>
                  <a:lumOff val="80000"/>
                </a:schemeClr>
              </a:solidFill>
            </a:endParaRPr>
          </a:p>
        </p:txBody>
      </p:sp>
      <p:sp>
        <p:nvSpPr>
          <p:cNvPr id="10" name="Subtitle 2"/>
          <p:cNvSpPr>
            <a:spLocks noGrp="1"/>
          </p:cNvSpPr>
          <p:nvPr>
            <p:ph type="subTitle" idx="1" hasCustomPrompt="1"/>
          </p:nvPr>
        </p:nvSpPr>
        <p:spPr>
          <a:xfrm>
            <a:off x="5486400" y="3897542"/>
            <a:ext cx="6031148" cy="2062264"/>
          </a:xfrm>
        </p:spPr>
        <p:txBody>
          <a:bodyPr/>
          <a:lstStyle>
            <a:lvl1pPr marL="0" indent="0" algn="l">
              <a:buNone/>
              <a:defRPr sz="2400" b="0" i="0">
                <a:solidFill>
                  <a:schemeClr val="tx1"/>
                </a:solidFill>
                <a:latin typeface="Segoe UI" panose="020B0502040204020203" pitchFamily="34" charset="0"/>
                <a:cs typeface="Segoe UI" panose="020B0502040204020203"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presenter name</a:t>
            </a:r>
          </a:p>
          <a:p>
            <a:r>
              <a:rPr lang="en-US" dirty="0"/>
              <a:t>Presentation date appears here</a:t>
            </a:r>
          </a:p>
        </p:txBody>
      </p:sp>
      <p:sp>
        <p:nvSpPr>
          <p:cNvPr id="9" name="Title 1"/>
          <p:cNvSpPr>
            <a:spLocks noGrp="1"/>
          </p:cNvSpPr>
          <p:nvPr>
            <p:ph type="ctrTitle" hasCustomPrompt="1"/>
          </p:nvPr>
        </p:nvSpPr>
        <p:spPr>
          <a:xfrm>
            <a:off x="5486400" y="2222500"/>
            <a:ext cx="6031148" cy="1460500"/>
          </a:xfrm>
        </p:spPr>
        <p:txBody>
          <a:bodyPr anchor="t" anchorCtr="0">
            <a:normAutofit/>
          </a:bodyPr>
          <a:lstStyle>
            <a:lvl1pPr algn="l">
              <a:lnSpc>
                <a:spcPct val="100000"/>
              </a:lnSpc>
              <a:defRPr sz="3600" b="0" i="0" cap="all" baseline="0">
                <a:solidFill>
                  <a:srgbClr val="660000"/>
                </a:solidFill>
                <a:latin typeface="Segoe UI" panose="020B0502040204020203" pitchFamily="34" charset="0"/>
                <a:ea typeface="Segoe UI" panose="020B0502040204020203" pitchFamily="34" charset="0"/>
                <a:cs typeface="Segoe UI" panose="020B0502040204020203" pitchFamily="34" charset="0"/>
              </a:defRPr>
            </a:lvl1pPr>
          </a:lstStyle>
          <a:p>
            <a:r>
              <a:rPr lang="en-US" dirty="0"/>
              <a:t>Click to edit Master title style and text</a:t>
            </a:r>
          </a:p>
        </p:txBody>
      </p:sp>
      <p:pic>
        <p:nvPicPr>
          <p:cNvPr id="15" name="Picture 14">
            <a:extLst>
              <a:ext uri="{FF2B5EF4-FFF2-40B4-BE49-F238E27FC236}">
                <a16:creationId xmlns:a16="http://schemas.microsoft.com/office/drawing/2014/main" id="{9DAD4338-51BF-C04D-B8EB-03B3E62892FD}"/>
              </a:ext>
            </a:extLst>
          </p:cNvPr>
          <p:cNvPicPr>
            <a:picLocks noChangeAspect="1"/>
          </p:cNvPicPr>
          <p:nvPr userDrawn="1"/>
        </p:nvPicPr>
        <p:blipFill>
          <a:blip r:embed="rId3" cstate="print">
            <a:extLst>
              <a:ext uri="{28A0092B-C50C-407E-A947-70E740481C1C}">
                <a14:useLocalDpi xmlns:a14="http://schemas.microsoft.com/office/drawing/2010/main" val="0"/>
              </a:ext>
            </a:extLst>
          </a:blip>
          <a:srcRect/>
          <a:stretch/>
        </p:blipFill>
        <p:spPr>
          <a:xfrm>
            <a:off x="1584919" y="4851400"/>
            <a:ext cx="2062562" cy="484749"/>
          </a:xfrm>
          <a:prstGeom prst="rect">
            <a:avLst/>
          </a:prstGeom>
        </p:spPr>
      </p:pic>
    </p:spTree>
    <p:extLst>
      <p:ext uri="{BB962C8B-B14F-4D97-AF65-F5344CB8AC3E}">
        <p14:creationId xmlns:p14="http://schemas.microsoft.com/office/powerpoint/2010/main" val="1667785302"/>
      </p:ext>
    </p:extLst>
  </p:cSld>
  <p:clrMapOvr>
    <a:masterClrMapping/>
  </p:clrMapOvr>
  <p:extLst>
    <p:ext uri="{DCECCB84-F9BA-43D5-87BE-67443E8EF086}">
      <p15:sldGuideLst xmlns:p15="http://schemas.microsoft.com/office/powerpoint/2012/main">
        <p15:guide id="1" orient="horz" pos="3360" userDrawn="1">
          <p15:clr>
            <a:srgbClr val="FBAE40"/>
          </p15:clr>
        </p15:guide>
        <p15:guide id="2" pos="5808" userDrawn="1">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2_Title Only">
    <p:spTree>
      <p:nvGrpSpPr>
        <p:cNvPr id="1" name=""/>
        <p:cNvGrpSpPr/>
        <p:nvPr/>
      </p:nvGrpSpPr>
      <p:grpSpPr>
        <a:xfrm>
          <a:off x="0" y="0"/>
          <a:ext cx="0" cy="0"/>
          <a:chOff x="0" y="0"/>
          <a:chExt cx="0" cy="0"/>
        </a:xfrm>
      </p:grpSpPr>
      <p:sp>
        <p:nvSpPr>
          <p:cNvPr id="2" name="Slide Number Placeholder 1"/>
          <p:cNvSpPr>
            <a:spLocks noGrp="1"/>
          </p:cNvSpPr>
          <p:nvPr>
            <p:ph type="sldNum" sz="quarter" idx="10"/>
          </p:nvPr>
        </p:nvSpPr>
        <p:spPr/>
        <p:txBody>
          <a:bodyPr/>
          <a:lstStyle/>
          <a:p>
            <a:fld id="{6D34FDA3-2B15-4C9C-B677-C441CD8315A2}" type="slidenum">
              <a:rPr lang="en-US" smtClean="0"/>
              <a:t>‹#›</a:t>
            </a:fld>
            <a:endParaRPr lang="en-US"/>
          </a:p>
        </p:txBody>
      </p:sp>
      <p:sp>
        <p:nvSpPr>
          <p:cNvPr id="8" name="Rectangle 7">
            <a:extLst>
              <a:ext uri="{FF2B5EF4-FFF2-40B4-BE49-F238E27FC236}">
                <a16:creationId xmlns:a16="http://schemas.microsoft.com/office/drawing/2014/main" id="{9E06EECB-CC6A-7E45-856C-EF949922C13E}"/>
              </a:ext>
            </a:extLst>
          </p:cNvPr>
          <p:cNvSpPr/>
          <p:nvPr userDrawn="1"/>
        </p:nvSpPr>
        <p:spPr>
          <a:xfrm>
            <a:off x="0" y="-419894"/>
            <a:ext cx="393700" cy="1600994"/>
          </a:xfrm>
          <a:prstGeom prst="rect">
            <a:avLst/>
          </a:prstGeom>
          <a:solidFill>
            <a:schemeClr val="tx1">
              <a:alpha val="7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Title 1">
            <a:extLst>
              <a:ext uri="{FF2B5EF4-FFF2-40B4-BE49-F238E27FC236}">
                <a16:creationId xmlns:a16="http://schemas.microsoft.com/office/drawing/2014/main" id="{C304A908-848E-B645-A09A-48335DEB391A}"/>
              </a:ext>
            </a:extLst>
          </p:cNvPr>
          <p:cNvSpPr>
            <a:spLocks noGrp="1"/>
          </p:cNvSpPr>
          <p:nvPr>
            <p:ph type="title"/>
          </p:nvPr>
        </p:nvSpPr>
        <p:spPr>
          <a:xfrm>
            <a:off x="914400" y="365125"/>
            <a:ext cx="10439400" cy="1325563"/>
          </a:xfrm>
        </p:spPr>
        <p:txBody>
          <a:bodyPr>
            <a:normAutofit/>
          </a:bodyPr>
          <a:lstStyle>
            <a:lvl1pPr>
              <a:defRPr sz="3600">
                <a:solidFill>
                  <a:srgbClr val="660000"/>
                </a:solidFill>
                <a:latin typeface="Segoe UI" panose="020B0502040204020203" pitchFamily="34" charset="0"/>
                <a:cs typeface="Segoe UI" panose="020B0502040204020203" pitchFamily="34" charset="0"/>
              </a:defRPr>
            </a:lvl1pPr>
          </a:lstStyle>
          <a:p>
            <a:r>
              <a:rPr lang="en-US" dirty="0"/>
              <a:t>Click to edit Master title style</a:t>
            </a:r>
          </a:p>
        </p:txBody>
      </p:sp>
      <p:pic>
        <p:nvPicPr>
          <p:cNvPr id="12" name="Picture 11" descr="A black and white logo&#10;&#10;Description automatically generated with medium confidence">
            <a:extLst>
              <a:ext uri="{FF2B5EF4-FFF2-40B4-BE49-F238E27FC236}">
                <a16:creationId xmlns:a16="http://schemas.microsoft.com/office/drawing/2014/main" id="{0A4684AC-C116-0A49-B9DE-2C0D9D792325}"/>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268378" y="6122425"/>
            <a:ext cx="2062562" cy="484750"/>
          </a:xfrm>
          <a:prstGeom prst="rect">
            <a:avLst/>
          </a:prstGeom>
        </p:spPr>
      </p:pic>
      <p:pic>
        <p:nvPicPr>
          <p:cNvPr id="13" name="Picture 12">
            <a:extLst>
              <a:ext uri="{FF2B5EF4-FFF2-40B4-BE49-F238E27FC236}">
                <a16:creationId xmlns:a16="http://schemas.microsoft.com/office/drawing/2014/main" id="{BFBE38C7-269E-C442-B9F6-7516C489A13E}"/>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9842500" y="250825"/>
            <a:ext cx="1485900" cy="209550"/>
          </a:xfrm>
          <a:prstGeom prst="rect">
            <a:avLst/>
          </a:prstGeom>
        </p:spPr>
      </p:pic>
      <p:sp>
        <p:nvSpPr>
          <p:cNvPr id="14" name="Rectangle 13">
            <a:extLst>
              <a:ext uri="{FF2B5EF4-FFF2-40B4-BE49-F238E27FC236}">
                <a16:creationId xmlns:a16="http://schemas.microsoft.com/office/drawing/2014/main" id="{79785A3B-837A-074B-9B6C-0D1A78FE0245}"/>
              </a:ext>
            </a:extLst>
          </p:cNvPr>
          <p:cNvSpPr/>
          <p:nvPr userDrawn="1"/>
        </p:nvSpPr>
        <p:spPr>
          <a:xfrm>
            <a:off x="1" y="800100"/>
            <a:ext cx="393699" cy="6057900"/>
          </a:xfrm>
          <a:prstGeom prst="rect">
            <a:avLst/>
          </a:prstGeom>
          <a:solidFill>
            <a:srgbClr val="8F734F">
              <a:alpha val="64335"/>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181885405"/>
      </p:ext>
    </p:extLst>
  </p:cSld>
  <p:clrMapOvr>
    <a:masterClrMapping/>
  </p:clrMapOvr>
  <p:extLst>
    <p:ext uri="{DCECCB84-F9BA-43D5-87BE-67443E8EF086}">
      <p15:sldGuideLst xmlns:p15="http://schemas.microsoft.com/office/powerpoint/2012/main">
        <p15:guide id="1" orient="horz" pos="2160">
          <p15:clr>
            <a:srgbClr val="FBAE40"/>
          </p15:clr>
        </p15:guide>
        <p15:guide id="2" pos="576">
          <p15:clr>
            <a:srgbClr val="FBAE40"/>
          </p15:clr>
        </p15:guide>
      </p15:sldGuideLst>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1_Blank">
    <p:spTree>
      <p:nvGrpSpPr>
        <p:cNvPr id="1" name=""/>
        <p:cNvGrpSpPr/>
        <p:nvPr/>
      </p:nvGrpSpPr>
      <p:grpSpPr>
        <a:xfrm>
          <a:off x="0" y="0"/>
          <a:ext cx="0" cy="0"/>
          <a:chOff x="0" y="0"/>
          <a:chExt cx="0" cy="0"/>
        </a:xfrm>
      </p:grpSpPr>
      <p:sp>
        <p:nvSpPr>
          <p:cNvPr id="2" name="Slide Number Placeholder 1"/>
          <p:cNvSpPr>
            <a:spLocks noGrp="1"/>
          </p:cNvSpPr>
          <p:nvPr>
            <p:ph type="sldNum" sz="quarter" idx="10"/>
          </p:nvPr>
        </p:nvSpPr>
        <p:spPr/>
        <p:txBody>
          <a:bodyPr/>
          <a:lstStyle/>
          <a:p>
            <a:fld id="{6D34FDA3-2B15-4C9C-B677-C441CD8315A2}" type="slidenum">
              <a:rPr lang="en-US" smtClean="0"/>
              <a:t>‹#›</a:t>
            </a:fld>
            <a:endParaRPr lang="en-US"/>
          </a:p>
        </p:txBody>
      </p:sp>
      <p:sp>
        <p:nvSpPr>
          <p:cNvPr id="8" name="Rectangle 7">
            <a:extLst>
              <a:ext uri="{FF2B5EF4-FFF2-40B4-BE49-F238E27FC236}">
                <a16:creationId xmlns:a16="http://schemas.microsoft.com/office/drawing/2014/main" id="{E2FEFA64-8100-0A43-BB01-C116AD1461CC}"/>
              </a:ext>
            </a:extLst>
          </p:cNvPr>
          <p:cNvSpPr/>
          <p:nvPr userDrawn="1"/>
        </p:nvSpPr>
        <p:spPr>
          <a:xfrm>
            <a:off x="0" y="-419894"/>
            <a:ext cx="393700" cy="1600994"/>
          </a:xfrm>
          <a:prstGeom prst="rect">
            <a:avLst/>
          </a:prstGeom>
          <a:solidFill>
            <a:schemeClr val="tx1">
              <a:alpha val="7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Picture 9" descr="A black and white logo&#10;&#10;Description automatically generated with medium confidence">
            <a:extLst>
              <a:ext uri="{FF2B5EF4-FFF2-40B4-BE49-F238E27FC236}">
                <a16:creationId xmlns:a16="http://schemas.microsoft.com/office/drawing/2014/main" id="{D3F59980-FBD2-3548-9625-C25D9EC16050}"/>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268378" y="6122425"/>
            <a:ext cx="2062562" cy="484750"/>
          </a:xfrm>
          <a:prstGeom prst="rect">
            <a:avLst/>
          </a:prstGeom>
        </p:spPr>
      </p:pic>
      <p:pic>
        <p:nvPicPr>
          <p:cNvPr id="11" name="Picture 10">
            <a:extLst>
              <a:ext uri="{FF2B5EF4-FFF2-40B4-BE49-F238E27FC236}">
                <a16:creationId xmlns:a16="http://schemas.microsoft.com/office/drawing/2014/main" id="{5FF2F03A-F0F6-C043-B682-A40BC6DC38B6}"/>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9842500" y="250825"/>
            <a:ext cx="1485900" cy="209550"/>
          </a:xfrm>
          <a:prstGeom prst="rect">
            <a:avLst/>
          </a:prstGeom>
        </p:spPr>
      </p:pic>
      <p:sp>
        <p:nvSpPr>
          <p:cNvPr id="12" name="Rectangle 11">
            <a:extLst>
              <a:ext uri="{FF2B5EF4-FFF2-40B4-BE49-F238E27FC236}">
                <a16:creationId xmlns:a16="http://schemas.microsoft.com/office/drawing/2014/main" id="{E3ADA41B-C4D5-054F-93D2-8AF0BAC8FD4F}"/>
              </a:ext>
            </a:extLst>
          </p:cNvPr>
          <p:cNvSpPr/>
          <p:nvPr userDrawn="1"/>
        </p:nvSpPr>
        <p:spPr>
          <a:xfrm>
            <a:off x="1" y="800100"/>
            <a:ext cx="393699" cy="6057900"/>
          </a:xfrm>
          <a:prstGeom prst="rect">
            <a:avLst/>
          </a:prstGeom>
          <a:solidFill>
            <a:srgbClr val="8F734F">
              <a:alpha val="64335"/>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96353164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Title Slide v2">
    <p:spTree>
      <p:nvGrpSpPr>
        <p:cNvPr id="1" name=""/>
        <p:cNvGrpSpPr/>
        <p:nvPr/>
      </p:nvGrpSpPr>
      <p:grpSpPr>
        <a:xfrm>
          <a:off x="0" y="0"/>
          <a:ext cx="0" cy="0"/>
          <a:chOff x="0" y="0"/>
          <a:chExt cx="0" cy="0"/>
        </a:xfrm>
      </p:grpSpPr>
      <p:pic>
        <p:nvPicPr>
          <p:cNvPr id="13" name="Picture 12">
            <a:extLst>
              <a:ext uri="{FF2B5EF4-FFF2-40B4-BE49-F238E27FC236}">
                <a16:creationId xmlns:a16="http://schemas.microsoft.com/office/drawing/2014/main" id="{5FA4EB97-A6A9-E84B-A287-153176FAB6D4}"/>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0" y="0"/>
            <a:ext cx="5486400" cy="6858000"/>
          </a:xfrm>
          <a:prstGeom prst="rect">
            <a:avLst/>
          </a:prstGeom>
        </p:spPr>
      </p:pic>
      <p:sp>
        <p:nvSpPr>
          <p:cNvPr id="14" name="Rectangle 13">
            <a:extLst>
              <a:ext uri="{FF2B5EF4-FFF2-40B4-BE49-F238E27FC236}">
                <a16:creationId xmlns:a16="http://schemas.microsoft.com/office/drawing/2014/main" id="{E3016759-6CF5-0C49-95C2-28EB80421362}"/>
              </a:ext>
            </a:extLst>
          </p:cNvPr>
          <p:cNvSpPr/>
          <p:nvPr userDrawn="1"/>
        </p:nvSpPr>
        <p:spPr>
          <a:xfrm>
            <a:off x="5232400" y="-101600"/>
            <a:ext cx="6959600" cy="6959600"/>
          </a:xfrm>
          <a:prstGeom prst="rect">
            <a:avLst/>
          </a:prstGeom>
          <a:solidFill>
            <a:schemeClr val="accent1">
              <a:alpha val="21887"/>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1">
                  <a:lumMod val="20000"/>
                  <a:lumOff val="80000"/>
                </a:schemeClr>
              </a:solidFill>
            </a:endParaRPr>
          </a:p>
        </p:txBody>
      </p:sp>
      <p:sp>
        <p:nvSpPr>
          <p:cNvPr id="10" name="Subtitle 2"/>
          <p:cNvSpPr>
            <a:spLocks noGrp="1"/>
          </p:cNvSpPr>
          <p:nvPr>
            <p:ph type="subTitle" idx="1" hasCustomPrompt="1"/>
          </p:nvPr>
        </p:nvSpPr>
        <p:spPr>
          <a:xfrm>
            <a:off x="5486400" y="3897542"/>
            <a:ext cx="6031148" cy="2062264"/>
          </a:xfrm>
        </p:spPr>
        <p:txBody>
          <a:bodyPr/>
          <a:lstStyle>
            <a:lvl1pPr marL="0" indent="0" algn="l">
              <a:buNone/>
              <a:defRPr sz="2400" b="0" i="0">
                <a:solidFill>
                  <a:schemeClr val="tx1"/>
                </a:solidFill>
                <a:latin typeface="Segoe UI" panose="020B0502040204020203" pitchFamily="34" charset="0"/>
                <a:cs typeface="Segoe UI" panose="020B0502040204020203"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presenter name</a:t>
            </a:r>
          </a:p>
          <a:p>
            <a:r>
              <a:rPr lang="en-US" dirty="0"/>
              <a:t>Presentation date appears here</a:t>
            </a:r>
          </a:p>
        </p:txBody>
      </p:sp>
      <p:sp>
        <p:nvSpPr>
          <p:cNvPr id="9" name="Title 1"/>
          <p:cNvSpPr>
            <a:spLocks noGrp="1"/>
          </p:cNvSpPr>
          <p:nvPr>
            <p:ph type="ctrTitle" hasCustomPrompt="1"/>
          </p:nvPr>
        </p:nvSpPr>
        <p:spPr>
          <a:xfrm>
            <a:off x="5486400" y="2222500"/>
            <a:ext cx="6031148" cy="1460500"/>
          </a:xfrm>
        </p:spPr>
        <p:txBody>
          <a:bodyPr anchor="t" anchorCtr="0">
            <a:normAutofit/>
          </a:bodyPr>
          <a:lstStyle>
            <a:lvl1pPr algn="l">
              <a:lnSpc>
                <a:spcPct val="100000"/>
              </a:lnSpc>
              <a:defRPr sz="3600" b="0" i="0" cap="all" baseline="0">
                <a:solidFill>
                  <a:srgbClr val="660000"/>
                </a:solidFill>
                <a:latin typeface="Segoe UI" panose="020B0502040204020203" pitchFamily="34" charset="0"/>
                <a:ea typeface="Segoe UI" panose="020B0502040204020203" pitchFamily="34" charset="0"/>
                <a:cs typeface="Segoe UI" panose="020B0502040204020203" pitchFamily="34" charset="0"/>
              </a:defRPr>
            </a:lvl1pPr>
          </a:lstStyle>
          <a:p>
            <a:r>
              <a:rPr lang="en-US" dirty="0"/>
              <a:t>Click to edit Master title style and text</a:t>
            </a:r>
          </a:p>
        </p:txBody>
      </p:sp>
      <p:pic>
        <p:nvPicPr>
          <p:cNvPr id="15" name="Picture 14">
            <a:extLst>
              <a:ext uri="{FF2B5EF4-FFF2-40B4-BE49-F238E27FC236}">
                <a16:creationId xmlns:a16="http://schemas.microsoft.com/office/drawing/2014/main" id="{9DAD4338-51BF-C04D-B8EB-03B3E62892FD}"/>
              </a:ext>
            </a:extLst>
          </p:cNvPr>
          <p:cNvPicPr>
            <a:picLocks noChangeAspect="1"/>
          </p:cNvPicPr>
          <p:nvPr userDrawn="1"/>
        </p:nvPicPr>
        <p:blipFill>
          <a:blip r:embed="rId3" cstate="print">
            <a:extLst>
              <a:ext uri="{28A0092B-C50C-407E-A947-70E740481C1C}">
                <a14:useLocalDpi xmlns:a14="http://schemas.microsoft.com/office/drawing/2010/main" val="0"/>
              </a:ext>
            </a:extLst>
          </a:blip>
          <a:srcRect/>
          <a:stretch/>
        </p:blipFill>
        <p:spPr>
          <a:xfrm>
            <a:off x="1350546" y="5729663"/>
            <a:ext cx="2332454" cy="548180"/>
          </a:xfrm>
          <a:prstGeom prst="rect">
            <a:avLst/>
          </a:prstGeom>
        </p:spPr>
      </p:pic>
    </p:spTree>
    <p:extLst>
      <p:ext uri="{BB962C8B-B14F-4D97-AF65-F5344CB8AC3E}">
        <p14:creationId xmlns:p14="http://schemas.microsoft.com/office/powerpoint/2010/main" val="245594631"/>
      </p:ext>
    </p:extLst>
  </p:cSld>
  <p:clrMapOvr>
    <a:masterClrMapping/>
  </p:clrMapOvr>
  <p:extLst>
    <p:ext uri="{DCECCB84-F9BA-43D5-87BE-67443E8EF086}">
      <p15:sldGuideLst xmlns:p15="http://schemas.microsoft.com/office/powerpoint/2012/main">
        <p15:guide id="1" orient="horz" pos="3360" userDrawn="1">
          <p15:clr>
            <a:srgbClr val="FBAE40"/>
          </p15:clr>
        </p15:guide>
        <p15:guide id="2" pos="5808" userDrawn="1">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2_Title Slide v3">
    <p:spTree>
      <p:nvGrpSpPr>
        <p:cNvPr id="1" name=""/>
        <p:cNvGrpSpPr/>
        <p:nvPr/>
      </p:nvGrpSpPr>
      <p:grpSpPr>
        <a:xfrm>
          <a:off x="0" y="0"/>
          <a:ext cx="0" cy="0"/>
          <a:chOff x="0" y="0"/>
          <a:chExt cx="0" cy="0"/>
        </a:xfrm>
      </p:grpSpPr>
      <p:pic>
        <p:nvPicPr>
          <p:cNvPr id="13" name="Picture 12">
            <a:extLst>
              <a:ext uri="{FF2B5EF4-FFF2-40B4-BE49-F238E27FC236}">
                <a16:creationId xmlns:a16="http://schemas.microsoft.com/office/drawing/2014/main" id="{5FA4EB97-A6A9-E84B-A287-153176FAB6D4}"/>
              </a:ext>
            </a:extLst>
          </p:cNvPr>
          <p:cNvPicPr>
            <a:picLocks noChangeAspect="1"/>
          </p:cNvPicPr>
          <p:nvPr userDrawn="1"/>
        </p:nvPicPr>
        <p:blipFill rotWithShape="1">
          <a:blip r:embed="rId2" cstate="print">
            <a:extLst>
              <a:ext uri="{28A0092B-C50C-407E-A947-70E740481C1C}">
                <a14:useLocalDpi xmlns:a14="http://schemas.microsoft.com/office/drawing/2010/main" val="0"/>
              </a:ext>
            </a:extLst>
          </a:blip>
          <a:srcRect r="28472"/>
          <a:stretch/>
        </p:blipFill>
        <p:spPr>
          <a:xfrm>
            <a:off x="0" y="0"/>
            <a:ext cx="3924300" cy="6858000"/>
          </a:xfrm>
          <a:prstGeom prst="rect">
            <a:avLst/>
          </a:prstGeom>
        </p:spPr>
      </p:pic>
      <p:sp>
        <p:nvSpPr>
          <p:cNvPr id="14" name="Rectangle 13">
            <a:extLst>
              <a:ext uri="{FF2B5EF4-FFF2-40B4-BE49-F238E27FC236}">
                <a16:creationId xmlns:a16="http://schemas.microsoft.com/office/drawing/2014/main" id="{E3016759-6CF5-0C49-95C2-28EB80421362}"/>
              </a:ext>
            </a:extLst>
          </p:cNvPr>
          <p:cNvSpPr/>
          <p:nvPr userDrawn="1"/>
        </p:nvSpPr>
        <p:spPr>
          <a:xfrm>
            <a:off x="3530600" y="-101600"/>
            <a:ext cx="8661400" cy="6959600"/>
          </a:xfrm>
          <a:prstGeom prst="rect">
            <a:avLst/>
          </a:prstGeom>
          <a:solidFill>
            <a:schemeClr val="accent1">
              <a:alpha val="36903"/>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1">
                  <a:lumMod val="20000"/>
                  <a:lumOff val="80000"/>
                </a:schemeClr>
              </a:solidFill>
            </a:endParaRPr>
          </a:p>
        </p:txBody>
      </p:sp>
      <p:sp>
        <p:nvSpPr>
          <p:cNvPr id="10" name="Subtitle 2"/>
          <p:cNvSpPr>
            <a:spLocks noGrp="1"/>
          </p:cNvSpPr>
          <p:nvPr>
            <p:ph type="subTitle" idx="1" hasCustomPrompt="1"/>
          </p:nvPr>
        </p:nvSpPr>
        <p:spPr>
          <a:xfrm>
            <a:off x="4711700" y="3426568"/>
            <a:ext cx="6031148" cy="2062264"/>
          </a:xfrm>
        </p:spPr>
        <p:txBody>
          <a:bodyPr/>
          <a:lstStyle>
            <a:lvl1pPr marL="0" indent="0" algn="l">
              <a:buNone/>
              <a:defRPr sz="2400" b="0" i="0">
                <a:solidFill>
                  <a:schemeClr val="tx1"/>
                </a:solidFill>
                <a:latin typeface="Segoe UI" panose="020B0502040204020203" pitchFamily="34" charset="0"/>
                <a:cs typeface="Segoe UI" panose="020B0502040204020203"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presenter name</a:t>
            </a:r>
          </a:p>
          <a:p>
            <a:r>
              <a:rPr lang="en-US" dirty="0"/>
              <a:t>Presentation date appears here</a:t>
            </a:r>
          </a:p>
        </p:txBody>
      </p:sp>
      <p:sp>
        <p:nvSpPr>
          <p:cNvPr id="9" name="Title 1"/>
          <p:cNvSpPr>
            <a:spLocks noGrp="1"/>
          </p:cNvSpPr>
          <p:nvPr>
            <p:ph type="ctrTitle" hasCustomPrompt="1"/>
          </p:nvPr>
        </p:nvSpPr>
        <p:spPr>
          <a:xfrm>
            <a:off x="4711700" y="1751526"/>
            <a:ext cx="6743700" cy="1447800"/>
          </a:xfrm>
        </p:spPr>
        <p:txBody>
          <a:bodyPr anchor="t" anchorCtr="0">
            <a:normAutofit/>
          </a:bodyPr>
          <a:lstStyle>
            <a:lvl1pPr algn="l">
              <a:lnSpc>
                <a:spcPct val="100000"/>
              </a:lnSpc>
              <a:defRPr sz="3600" b="0" i="0" cap="all" baseline="0">
                <a:solidFill>
                  <a:srgbClr val="660000"/>
                </a:solidFill>
                <a:latin typeface="Segoe UI" panose="020B0502040204020203" pitchFamily="34" charset="0"/>
                <a:ea typeface="Segoe UI" panose="020B0502040204020203" pitchFamily="34" charset="0"/>
                <a:cs typeface="Segoe UI" panose="020B0502040204020203" pitchFamily="34" charset="0"/>
              </a:defRPr>
            </a:lvl1pPr>
          </a:lstStyle>
          <a:p>
            <a:r>
              <a:rPr lang="en-US" dirty="0"/>
              <a:t>Click to edit Master title style and text</a:t>
            </a:r>
          </a:p>
        </p:txBody>
      </p:sp>
      <p:pic>
        <p:nvPicPr>
          <p:cNvPr id="15" name="Picture 14">
            <a:extLst>
              <a:ext uri="{FF2B5EF4-FFF2-40B4-BE49-F238E27FC236}">
                <a16:creationId xmlns:a16="http://schemas.microsoft.com/office/drawing/2014/main" id="{9DAD4338-51BF-C04D-B8EB-03B3E62892FD}"/>
              </a:ext>
            </a:extLst>
          </p:cNvPr>
          <p:cNvPicPr>
            <a:picLocks noChangeAspect="1"/>
          </p:cNvPicPr>
          <p:nvPr userDrawn="1"/>
        </p:nvPicPr>
        <p:blipFill>
          <a:blip r:embed="rId3" cstate="print">
            <a:extLst>
              <a:ext uri="{28A0092B-C50C-407E-A947-70E740481C1C}">
                <a14:useLocalDpi xmlns:a14="http://schemas.microsoft.com/office/drawing/2010/main" val="0"/>
              </a:ext>
            </a:extLst>
          </a:blip>
          <a:srcRect/>
          <a:stretch/>
        </p:blipFill>
        <p:spPr>
          <a:xfrm>
            <a:off x="4800600" y="5067652"/>
            <a:ext cx="2332452" cy="548180"/>
          </a:xfrm>
          <a:prstGeom prst="rect">
            <a:avLst/>
          </a:prstGeom>
        </p:spPr>
      </p:pic>
    </p:spTree>
    <p:extLst>
      <p:ext uri="{BB962C8B-B14F-4D97-AF65-F5344CB8AC3E}">
        <p14:creationId xmlns:p14="http://schemas.microsoft.com/office/powerpoint/2010/main" val="2018642404"/>
      </p:ext>
    </p:extLst>
  </p:cSld>
  <p:clrMapOvr>
    <a:masterClrMapping/>
  </p:clrMapOvr>
  <p:extLst>
    <p:ext uri="{DCECCB84-F9BA-43D5-87BE-67443E8EF086}">
      <p15:sldGuideLst xmlns:p15="http://schemas.microsoft.com/office/powerpoint/2012/main">
        <p15:guide id="1" orient="horz" pos="3360" userDrawn="1">
          <p15:clr>
            <a:srgbClr val="FBAE40"/>
          </p15:clr>
        </p15:guide>
        <p15:guide id="2" pos="240" userDrawn="1">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526F2C04-C97C-2A42-86B8-6666E489A80C}"/>
              </a:ext>
            </a:extLst>
          </p:cNvPr>
          <p:cNvSpPr/>
          <p:nvPr userDrawn="1"/>
        </p:nvSpPr>
        <p:spPr>
          <a:xfrm>
            <a:off x="0" y="-419894"/>
            <a:ext cx="393700" cy="1600994"/>
          </a:xfrm>
          <a:prstGeom prst="rect">
            <a:avLst/>
          </a:prstGeom>
          <a:solidFill>
            <a:schemeClr val="tx1">
              <a:alpha val="7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914400" y="365125"/>
            <a:ext cx="10439400" cy="1325563"/>
          </a:xfrm>
        </p:spPr>
        <p:txBody>
          <a:bodyPr>
            <a:normAutofit/>
          </a:bodyPr>
          <a:lstStyle>
            <a:lvl1pPr>
              <a:defRPr sz="3600">
                <a:solidFill>
                  <a:srgbClr val="660000"/>
                </a:solidFill>
                <a:latin typeface="Segoe UI" panose="020B0502040204020203" pitchFamily="34" charset="0"/>
                <a:cs typeface="Segoe UI" panose="020B0502040204020203" pitchFamily="34" charset="0"/>
              </a:defRPr>
            </a:lvl1pPr>
          </a:lstStyle>
          <a:p>
            <a:r>
              <a:rPr lang="en-US" dirty="0"/>
              <a:t>Click to edit Master title style</a:t>
            </a:r>
          </a:p>
        </p:txBody>
      </p:sp>
      <p:sp>
        <p:nvSpPr>
          <p:cNvPr id="3" name="Content Placeholder 2"/>
          <p:cNvSpPr>
            <a:spLocks noGrp="1"/>
          </p:cNvSpPr>
          <p:nvPr>
            <p:ph idx="1"/>
          </p:nvPr>
        </p:nvSpPr>
        <p:spPr>
          <a:xfrm>
            <a:off x="914400" y="1825625"/>
            <a:ext cx="10439400" cy="3752215"/>
          </a:xfrm>
        </p:spPr>
        <p:txBody>
          <a:bodyPr>
            <a:normAutofit/>
          </a:bodyPr>
          <a:lstStyle>
            <a:lvl1pPr>
              <a:lnSpc>
                <a:spcPct val="100000"/>
              </a:lnSpc>
              <a:defRPr sz="2400">
                <a:solidFill>
                  <a:schemeClr val="tx1"/>
                </a:solidFill>
                <a:latin typeface="Segoe UI" panose="020B0502040204020203" pitchFamily="34" charset="0"/>
                <a:cs typeface="Segoe UI" panose="020B0502040204020203" pitchFamily="34" charset="0"/>
              </a:defRPr>
            </a:lvl1pPr>
            <a:lvl2pPr>
              <a:lnSpc>
                <a:spcPct val="100000"/>
              </a:lnSpc>
              <a:defRPr sz="2000">
                <a:solidFill>
                  <a:schemeClr val="tx1"/>
                </a:solidFill>
                <a:latin typeface="Segoe UI" panose="020B0502040204020203" pitchFamily="34" charset="0"/>
                <a:cs typeface="Segoe UI" panose="020B0502040204020203" pitchFamily="34" charset="0"/>
              </a:defRPr>
            </a:lvl2pPr>
            <a:lvl3pPr>
              <a:lnSpc>
                <a:spcPct val="100000"/>
              </a:lnSpc>
              <a:defRPr sz="2000">
                <a:solidFill>
                  <a:schemeClr val="tx1"/>
                </a:solidFill>
                <a:latin typeface="Segoe UI" panose="020B0502040204020203" pitchFamily="34" charset="0"/>
                <a:cs typeface="Segoe UI" panose="020B0502040204020203" pitchFamily="34" charset="0"/>
              </a:defRPr>
            </a:lvl3pPr>
            <a:lvl4pPr>
              <a:lnSpc>
                <a:spcPct val="100000"/>
              </a:lnSpc>
              <a:defRPr sz="2000">
                <a:solidFill>
                  <a:schemeClr val="tx1"/>
                </a:solidFill>
                <a:latin typeface="Segoe UI" panose="020B0502040204020203" pitchFamily="34" charset="0"/>
                <a:cs typeface="Segoe UI" panose="020B0502040204020203" pitchFamily="34" charset="0"/>
              </a:defRPr>
            </a:lvl4pPr>
            <a:lvl5pPr>
              <a:lnSpc>
                <a:spcPct val="100000"/>
              </a:lnSpc>
              <a:defRPr sz="2000">
                <a:solidFill>
                  <a:schemeClr val="tx1"/>
                </a:solidFill>
                <a:latin typeface="Segoe UI" panose="020B0502040204020203" pitchFamily="34" charset="0"/>
                <a:cs typeface="Segoe UI" panose="020B0502040204020203"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Slide Number Placeholder 5"/>
          <p:cNvSpPr>
            <a:spLocks noGrp="1"/>
          </p:cNvSpPr>
          <p:nvPr>
            <p:ph type="sldNum" sz="quarter" idx="10"/>
          </p:nvPr>
        </p:nvSpPr>
        <p:spPr/>
        <p:txBody>
          <a:bodyPr/>
          <a:lstStyle/>
          <a:p>
            <a:fld id="{6D34FDA3-2B15-4C9C-B677-C441CD8315A2}" type="slidenum">
              <a:rPr lang="en-US" smtClean="0"/>
              <a:t>‹#›</a:t>
            </a:fld>
            <a:endParaRPr lang="en-US"/>
          </a:p>
        </p:txBody>
      </p:sp>
      <p:pic>
        <p:nvPicPr>
          <p:cNvPr id="10" name="Picture 9" descr="A black and white logo&#10;&#10;Description automatically generated with medium confidence">
            <a:extLst>
              <a:ext uri="{FF2B5EF4-FFF2-40B4-BE49-F238E27FC236}">
                <a16:creationId xmlns:a16="http://schemas.microsoft.com/office/drawing/2014/main" id="{F3305E83-A931-9345-BA85-1506D12C9041}"/>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268378" y="6122425"/>
            <a:ext cx="2062562" cy="484750"/>
          </a:xfrm>
          <a:prstGeom prst="rect">
            <a:avLst/>
          </a:prstGeom>
        </p:spPr>
      </p:pic>
      <p:pic>
        <p:nvPicPr>
          <p:cNvPr id="12" name="Picture 11">
            <a:extLst>
              <a:ext uri="{FF2B5EF4-FFF2-40B4-BE49-F238E27FC236}">
                <a16:creationId xmlns:a16="http://schemas.microsoft.com/office/drawing/2014/main" id="{89215372-2023-7C48-838C-17D9AF9982EE}"/>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9842500" y="250825"/>
            <a:ext cx="1485900" cy="209550"/>
          </a:xfrm>
          <a:prstGeom prst="rect">
            <a:avLst/>
          </a:prstGeom>
        </p:spPr>
      </p:pic>
      <p:sp>
        <p:nvSpPr>
          <p:cNvPr id="15" name="Rectangle 14">
            <a:extLst>
              <a:ext uri="{FF2B5EF4-FFF2-40B4-BE49-F238E27FC236}">
                <a16:creationId xmlns:a16="http://schemas.microsoft.com/office/drawing/2014/main" id="{34F18419-E4DD-6B41-ACF3-63A713B351C6}"/>
              </a:ext>
            </a:extLst>
          </p:cNvPr>
          <p:cNvSpPr/>
          <p:nvPr userDrawn="1"/>
        </p:nvSpPr>
        <p:spPr>
          <a:xfrm>
            <a:off x="1" y="800100"/>
            <a:ext cx="393699" cy="6057900"/>
          </a:xfrm>
          <a:prstGeom prst="rect">
            <a:avLst/>
          </a:prstGeom>
          <a:solidFill>
            <a:srgbClr val="8F734F">
              <a:alpha val="64335"/>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364036191"/>
      </p:ext>
    </p:extLst>
  </p:cSld>
  <p:clrMapOvr>
    <a:masterClrMapping/>
  </p:clrMapOvr>
  <p:extLst>
    <p:ext uri="{DCECCB84-F9BA-43D5-87BE-67443E8EF086}">
      <p15:sldGuideLst xmlns:p15="http://schemas.microsoft.com/office/powerpoint/2012/main">
        <p15:guide id="1" orient="horz" pos="744" userDrawn="1">
          <p15:clr>
            <a:srgbClr val="FBAE40"/>
          </p15:clr>
        </p15:guide>
        <p15:guide id="2" pos="7104" userDrawn="1">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and Content with Cont.">
    <p:spTree>
      <p:nvGrpSpPr>
        <p:cNvPr id="1" name=""/>
        <p:cNvGrpSpPr/>
        <p:nvPr/>
      </p:nvGrpSpPr>
      <p:grpSpPr>
        <a:xfrm>
          <a:off x="0" y="0"/>
          <a:ext cx="0" cy="0"/>
          <a:chOff x="0" y="0"/>
          <a:chExt cx="0" cy="0"/>
        </a:xfrm>
      </p:grpSpPr>
      <p:sp>
        <p:nvSpPr>
          <p:cNvPr id="8" name="TextBox 7"/>
          <p:cNvSpPr txBox="1"/>
          <p:nvPr userDrawn="1"/>
        </p:nvSpPr>
        <p:spPr>
          <a:xfrm>
            <a:off x="1123116" y="1234937"/>
            <a:ext cx="10542857" cy="400110"/>
          </a:xfrm>
          <a:prstGeom prst="rect">
            <a:avLst/>
          </a:prstGeom>
          <a:noFill/>
        </p:spPr>
        <p:txBody>
          <a:bodyPr wrap="square" rtlCol="0">
            <a:spAutoFit/>
          </a:bodyPr>
          <a:lstStyle/>
          <a:p>
            <a:pPr algn="r"/>
            <a:r>
              <a:rPr lang="en-US" sz="2000" dirty="0">
                <a:solidFill>
                  <a:srgbClr val="660000"/>
                </a:solidFill>
                <a:latin typeface="Segoe UI" panose="020B0502040204020203" pitchFamily="34" charset="0"/>
                <a:ea typeface="Segoe UI Black" panose="020B0A02040204020203" pitchFamily="34" charset="0"/>
                <a:cs typeface="Segoe UI" panose="020B0502040204020203" pitchFamily="34" charset="0"/>
              </a:rPr>
              <a:t>cont.</a:t>
            </a:r>
          </a:p>
        </p:txBody>
      </p:sp>
      <p:sp>
        <p:nvSpPr>
          <p:cNvPr id="4" name="Slide Number Placeholder 3"/>
          <p:cNvSpPr>
            <a:spLocks noGrp="1"/>
          </p:cNvSpPr>
          <p:nvPr>
            <p:ph type="sldNum" sz="quarter" idx="10"/>
          </p:nvPr>
        </p:nvSpPr>
        <p:spPr/>
        <p:txBody>
          <a:bodyPr/>
          <a:lstStyle/>
          <a:p>
            <a:fld id="{6D34FDA3-2B15-4C9C-B677-C441CD8315A2}" type="slidenum">
              <a:rPr lang="en-US" smtClean="0"/>
              <a:t>‹#›</a:t>
            </a:fld>
            <a:endParaRPr lang="en-US"/>
          </a:p>
        </p:txBody>
      </p:sp>
      <p:sp>
        <p:nvSpPr>
          <p:cNvPr id="10" name="Rectangle 9">
            <a:extLst>
              <a:ext uri="{FF2B5EF4-FFF2-40B4-BE49-F238E27FC236}">
                <a16:creationId xmlns:a16="http://schemas.microsoft.com/office/drawing/2014/main" id="{02287685-0FFE-0546-96DA-22E031C6DF40}"/>
              </a:ext>
            </a:extLst>
          </p:cNvPr>
          <p:cNvSpPr/>
          <p:nvPr userDrawn="1"/>
        </p:nvSpPr>
        <p:spPr>
          <a:xfrm>
            <a:off x="0" y="-419894"/>
            <a:ext cx="393700" cy="1600994"/>
          </a:xfrm>
          <a:prstGeom prst="rect">
            <a:avLst/>
          </a:prstGeom>
          <a:solidFill>
            <a:schemeClr val="tx1">
              <a:alpha val="7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Title 1">
            <a:extLst>
              <a:ext uri="{FF2B5EF4-FFF2-40B4-BE49-F238E27FC236}">
                <a16:creationId xmlns:a16="http://schemas.microsoft.com/office/drawing/2014/main" id="{66717186-7540-954F-8B33-0065FCFDD218}"/>
              </a:ext>
            </a:extLst>
          </p:cNvPr>
          <p:cNvSpPr>
            <a:spLocks noGrp="1"/>
          </p:cNvSpPr>
          <p:nvPr>
            <p:ph type="title"/>
          </p:nvPr>
        </p:nvSpPr>
        <p:spPr>
          <a:xfrm>
            <a:off x="914400" y="365125"/>
            <a:ext cx="10439400" cy="1325563"/>
          </a:xfrm>
        </p:spPr>
        <p:txBody>
          <a:bodyPr>
            <a:normAutofit/>
          </a:bodyPr>
          <a:lstStyle>
            <a:lvl1pPr>
              <a:defRPr sz="3600">
                <a:solidFill>
                  <a:srgbClr val="660000"/>
                </a:solidFill>
                <a:latin typeface="Segoe UI" panose="020B0502040204020203" pitchFamily="34" charset="0"/>
                <a:cs typeface="Segoe UI" panose="020B0502040204020203" pitchFamily="34" charset="0"/>
              </a:defRPr>
            </a:lvl1pPr>
          </a:lstStyle>
          <a:p>
            <a:r>
              <a:rPr lang="en-US" dirty="0"/>
              <a:t>Click to edit Master title style</a:t>
            </a:r>
          </a:p>
        </p:txBody>
      </p:sp>
      <p:sp>
        <p:nvSpPr>
          <p:cNvPr id="12" name="Content Placeholder 2">
            <a:extLst>
              <a:ext uri="{FF2B5EF4-FFF2-40B4-BE49-F238E27FC236}">
                <a16:creationId xmlns:a16="http://schemas.microsoft.com/office/drawing/2014/main" id="{F9108958-4714-DC41-8781-2AAF58355EFE}"/>
              </a:ext>
            </a:extLst>
          </p:cNvPr>
          <p:cNvSpPr>
            <a:spLocks noGrp="1"/>
          </p:cNvSpPr>
          <p:nvPr>
            <p:ph idx="1"/>
          </p:nvPr>
        </p:nvSpPr>
        <p:spPr>
          <a:xfrm>
            <a:off x="914400" y="1825625"/>
            <a:ext cx="10439400" cy="3752215"/>
          </a:xfrm>
        </p:spPr>
        <p:txBody>
          <a:bodyPr>
            <a:normAutofit/>
          </a:bodyPr>
          <a:lstStyle>
            <a:lvl1pPr>
              <a:defRPr sz="2400">
                <a:solidFill>
                  <a:schemeClr val="tx1"/>
                </a:solidFill>
                <a:latin typeface="Segoe UI" panose="020B0502040204020203" pitchFamily="34" charset="0"/>
                <a:cs typeface="Segoe UI" panose="020B0502040204020203" pitchFamily="34" charset="0"/>
              </a:defRPr>
            </a:lvl1pPr>
            <a:lvl2pPr>
              <a:defRPr sz="2000">
                <a:solidFill>
                  <a:schemeClr val="tx1"/>
                </a:solidFill>
                <a:latin typeface="Segoe UI" panose="020B0502040204020203" pitchFamily="34" charset="0"/>
                <a:cs typeface="Segoe UI" panose="020B0502040204020203" pitchFamily="34" charset="0"/>
              </a:defRPr>
            </a:lvl2pPr>
            <a:lvl3pPr>
              <a:defRPr sz="2000">
                <a:solidFill>
                  <a:schemeClr val="tx1"/>
                </a:solidFill>
                <a:latin typeface="Segoe UI" panose="020B0502040204020203" pitchFamily="34" charset="0"/>
                <a:cs typeface="Segoe UI" panose="020B0502040204020203" pitchFamily="34" charset="0"/>
              </a:defRPr>
            </a:lvl3pPr>
            <a:lvl4pPr>
              <a:defRPr sz="2000">
                <a:solidFill>
                  <a:schemeClr val="tx1"/>
                </a:solidFill>
                <a:latin typeface="Segoe UI" panose="020B0502040204020203" pitchFamily="34" charset="0"/>
                <a:cs typeface="Segoe UI" panose="020B0502040204020203" pitchFamily="34" charset="0"/>
              </a:defRPr>
            </a:lvl4pPr>
            <a:lvl5pPr>
              <a:defRPr sz="2000">
                <a:solidFill>
                  <a:schemeClr val="tx1"/>
                </a:solidFill>
                <a:latin typeface="Segoe UI" panose="020B0502040204020203" pitchFamily="34" charset="0"/>
                <a:cs typeface="Segoe UI" panose="020B0502040204020203"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16" name="Picture 15" descr="A black and white logo&#10;&#10;Description automatically generated with medium confidence">
            <a:extLst>
              <a:ext uri="{FF2B5EF4-FFF2-40B4-BE49-F238E27FC236}">
                <a16:creationId xmlns:a16="http://schemas.microsoft.com/office/drawing/2014/main" id="{38379BB2-48CC-1745-8F5A-DCCD25209307}"/>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268378" y="6122425"/>
            <a:ext cx="2062562" cy="484750"/>
          </a:xfrm>
          <a:prstGeom prst="rect">
            <a:avLst/>
          </a:prstGeom>
        </p:spPr>
      </p:pic>
      <p:pic>
        <p:nvPicPr>
          <p:cNvPr id="17" name="Picture 16">
            <a:extLst>
              <a:ext uri="{FF2B5EF4-FFF2-40B4-BE49-F238E27FC236}">
                <a16:creationId xmlns:a16="http://schemas.microsoft.com/office/drawing/2014/main" id="{96FA421E-DCC1-434B-B383-3EF9DC742D9B}"/>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9842500" y="250825"/>
            <a:ext cx="1485900" cy="209550"/>
          </a:xfrm>
          <a:prstGeom prst="rect">
            <a:avLst/>
          </a:prstGeom>
        </p:spPr>
      </p:pic>
      <p:sp>
        <p:nvSpPr>
          <p:cNvPr id="18" name="Rectangle 17">
            <a:extLst>
              <a:ext uri="{FF2B5EF4-FFF2-40B4-BE49-F238E27FC236}">
                <a16:creationId xmlns:a16="http://schemas.microsoft.com/office/drawing/2014/main" id="{36F1D6CF-3759-2744-A327-133E3C1E1670}"/>
              </a:ext>
            </a:extLst>
          </p:cNvPr>
          <p:cNvSpPr/>
          <p:nvPr userDrawn="1"/>
        </p:nvSpPr>
        <p:spPr>
          <a:xfrm>
            <a:off x="1" y="800100"/>
            <a:ext cx="393699" cy="6057900"/>
          </a:xfrm>
          <a:prstGeom prst="rect">
            <a:avLst/>
          </a:prstGeom>
          <a:solidFill>
            <a:srgbClr val="8F734F">
              <a:alpha val="64335"/>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350230595"/>
      </p:ext>
    </p:extLst>
  </p:cSld>
  <p:clrMapOvr>
    <a:masterClrMapping/>
  </p:clrMapOvr>
  <p:extLst>
    <p:ext uri="{DCECCB84-F9BA-43D5-87BE-67443E8EF086}">
      <p15:sldGuideLst xmlns:p15="http://schemas.microsoft.com/office/powerpoint/2012/main">
        <p15:guide id="1" orient="horz" pos="2160">
          <p15:clr>
            <a:srgbClr val="FBAE40"/>
          </p15:clr>
        </p15:guide>
        <p15:guide id="2" pos="7104" userDrawn="1">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and Content with Paragraphs and Bullets">
    <p:spTree>
      <p:nvGrpSpPr>
        <p:cNvPr id="1" name=""/>
        <p:cNvGrpSpPr/>
        <p:nvPr/>
      </p:nvGrpSpPr>
      <p:grpSpPr>
        <a:xfrm>
          <a:off x="0" y="0"/>
          <a:ext cx="0" cy="0"/>
          <a:chOff x="0" y="0"/>
          <a:chExt cx="0" cy="0"/>
        </a:xfrm>
      </p:grpSpPr>
      <p:sp>
        <p:nvSpPr>
          <p:cNvPr id="3" name="Content Placeholder 2"/>
          <p:cNvSpPr>
            <a:spLocks noGrp="1"/>
          </p:cNvSpPr>
          <p:nvPr>
            <p:ph idx="1" hasCustomPrompt="1"/>
          </p:nvPr>
        </p:nvSpPr>
        <p:spPr>
          <a:xfrm>
            <a:off x="914400" y="1825626"/>
            <a:ext cx="10439400" cy="3733927"/>
          </a:xfrm>
        </p:spPr>
        <p:txBody>
          <a:bodyPr>
            <a:normAutofit/>
          </a:bodyPr>
          <a:lstStyle>
            <a:lvl1pPr marL="0" marR="0" indent="0" algn="l" defTabSz="914400" rtl="0" eaLnBrk="1" fontAlgn="auto" latinLnBrk="0" hangingPunct="1">
              <a:lnSpc>
                <a:spcPct val="100000"/>
              </a:lnSpc>
              <a:spcBef>
                <a:spcPts val="1000"/>
              </a:spcBef>
              <a:spcAft>
                <a:spcPts val="0"/>
              </a:spcAft>
              <a:buClrTx/>
              <a:buSzTx/>
              <a:buFontTx/>
              <a:buNone/>
              <a:tabLst/>
              <a:defRPr sz="2400" baseline="0">
                <a:solidFill>
                  <a:schemeClr val="tx1"/>
                </a:solidFill>
                <a:latin typeface="Segoe UI" panose="020B0502040204020203" pitchFamily="34" charset="0"/>
                <a:cs typeface="Segoe UI" panose="020B0502040204020203" pitchFamily="34" charset="0"/>
              </a:defRPr>
            </a:lvl1pPr>
            <a:lvl2pPr>
              <a:defRPr sz="2000">
                <a:solidFill>
                  <a:schemeClr val="tx1"/>
                </a:solidFill>
                <a:latin typeface="Segoe UI" panose="020B0502040204020203" pitchFamily="34" charset="0"/>
                <a:cs typeface="Segoe UI" panose="020B0502040204020203" pitchFamily="34" charset="0"/>
              </a:defRPr>
            </a:lvl2pPr>
            <a:lvl3pPr>
              <a:defRPr sz="2000">
                <a:solidFill>
                  <a:schemeClr val="tx1"/>
                </a:solidFill>
                <a:latin typeface="Segoe UI" panose="020B0502040204020203" pitchFamily="34" charset="0"/>
                <a:cs typeface="Segoe UI" panose="020B0502040204020203" pitchFamily="34" charset="0"/>
              </a:defRPr>
            </a:lvl3pPr>
            <a:lvl4pPr>
              <a:defRPr sz="2000">
                <a:solidFill>
                  <a:schemeClr val="tx1"/>
                </a:solidFill>
                <a:latin typeface="Segoe UI" panose="020B0502040204020203" pitchFamily="34" charset="0"/>
                <a:cs typeface="Segoe UI" panose="020B0502040204020203" pitchFamily="34" charset="0"/>
              </a:defRPr>
            </a:lvl4pPr>
            <a:lvl5pPr>
              <a:defRPr sz="2000">
                <a:solidFill>
                  <a:schemeClr val="tx1"/>
                </a:solidFill>
                <a:latin typeface="Segoe UI" panose="020B0502040204020203" pitchFamily="34" charset="0"/>
                <a:cs typeface="Segoe UI" panose="020B0502040204020203" pitchFamily="34" charset="0"/>
              </a:defRPr>
            </a:lvl5pPr>
          </a:lstStyle>
          <a:p>
            <a:pPr marL="0" marR="0" lvl="0" indent="0" algn="l" defTabSz="914400" rtl="0" eaLnBrk="1" fontAlgn="auto" latinLnBrk="0" hangingPunct="1">
              <a:lnSpc>
                <a:spcPct val="90000"/>
              </a:lnSpc>
              <a:spcBef>
                <a:spcPts val="1000"/>
              </a:spcBef>
              <a:spcAft>
                <a:spcPts val="0"/>
              </a:spcAft>
              <a:buClrTx/>
              <a:buSzTx/>
              <a:buFontTx/>
              <a:buNone/>
              <a:tabLst/>
              <a:defRPr/>
            </a:pPr>
            <a:r>
              <a:rPr lang="en-US" dirty="0"/>
              <a:t>Click to edit Master text styles. Paragraph text appears here. Paragraph text appears here. Paragraph text appears here. Paragraph text appears here. </a:t>
            </a:r>
          </a:p>
          <a:p>
            <a:pPr lvl="1"/>
            <a:r>
              <a:rPr lang="en-US" dirty="0"/>
              <a:t>First level</a:t>
            </a:r>
          </a:p>
          <a:p>
            <a:pPr lvl="2"/>
            <a:r>
              <a:rPr lang="en-US" dirty="0"/>
              <a:t>Second level</a:t>
            </a:r>
          </a:p>
          <a:p>
            <a:pPr lvl="3"/>
            <a:r>
              <a:rPr lang="en-US" dirty="0"/>
              <a:t>Third level</a:t>
            </a:r>
          </a:p>
          <a:p>
            <a:pPr lvl="4"/>
            <a:r>
              <a:rPr lang="en-US" dirty="0"/>
              <a:t>Fourth level</a:t>
            </a:r>
          </a:p>
        </p:txBody>
      </p:sp>
      <p:sp>
        <p:nvSpPr>
          <p:cNvPr id="4" name="Slide Number Placeholder 3"/>
          <p:cNvSpPr>
            <a:spLocks noGrp="1"/>
          </p:cNvSpPr>
          <p:nvPr>
            <p:ph type="sldNum" sz="quarter" idx="10"/>
          </p:nvPr>
        </p:nvSpPr>
        <p:spPr/>
        <p:txBody>
          <a:bodyPr/>
          <a:lstStyle/>
          <a:p>
            <a:fld id="{6D34FDA3-2B15-4C9C-B677-C441CD8315A2}" type="slidenum">
              <a:rPr lang="en-US" smtClean="0"/>
              <a:t>‹#›</a:t>
            </a:fld>
            <a:endParaRPr lang="en-US"/>
          </a:p>
        </p:txBody>
      </p:sp>
      <p:sp>
        <p:nvSpPr>
          <p:cNvPr id="9" name="Rectangle 8">
            <a:extLst>
              <a:ext uri="{FF2B5EF4-FFF2-40B4-BE49-F238E27FC236}">
                <a16:creationId xmlns:a16="http://schemas.microsoft.com/office/drawing/2014/main" id="{0D42D703-458F-D544-A171-2B6C630284B5}"/>
              </a:ext>
            </a:extLst>
          </p:cNvPr>
          <p:cNvSpPr/>
          <p:nvPr userDrawn="1"/>
        </p:nvSpPr>
        <p:spPr>
          <a:xfrm>
            <a:off x="0" y="-419894"/>
            <a:ext cx="393700" cy="1600994"/>
          </a:xfrm>
          <a:prstGeom prst="rect">
            <a:avLst/>
          </a:prstGeom>
          <a:solidFill>
            <a:schemeClr val="tx1">
              <a:alpha val="7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Title 1">
            <a:extLst>
              <a:ext uri="{FF2B5EF4-FFF2-40B4-BE49-F238E27FC236}">
                <a16:creationId xmlns:a16="http://schemas.microsoft.com/office/drawing/2014/main" id="{61B9EC3E-0AEB-A240-B5B5-B22738051C4C}"/>
              </a:ext>
            </a:extLst>
          </p:cNvPr>
          <p:cNvSpPr>
            <a:spLocks noGrp="1"/>
          </p:cNvSpPr>
          <p:nvPr>
            <p:ph type="title"/>
          </p:nvPr>
        </p:nvSpPr>
        <p:spPr>
          <a:xfrm>
            <a:off x="914400" y="365125"/>
            <a:ext cx="10439400" cy="1325563"/>
          </a:xfrm>
        </p:spPr>
        <p:txBody>
          <a:bodyPr>
            <a:normAutofit/>
          </a:bodyPr>
          <a:lstStyle>
            <a:lvl1pPr>
              <a:defRPr sz="3600">
                <a:solidFill>
                  <a:srgbClr val="660000"/>
                </a:solidFill>
                <a:latin typeface="Segoe UI" panose="020B0502040204020203" pitchFamily="34" charset="0"/>
                <a:cs typeface="Segoe UI" panose="020B0502040204020203" pitchFamily="34" charset="0"/>
              </a:defRPr>
            </a:lvl1pPr>
          </a:lstStyle>
          <a:p>
            <a:r>
              <a:rPr lang="en-US" dirty="0"/>
              <a:t>Click to edit Master title style</a:t>
            </a:r>
          </a:p>
        </p:txBody>
      </p:sp>
      <p:pic>
        <p:nvPicPr>
          <p:cNvPr id="12" name="Picture 11" descr="A black and white logo&#10;&#10;Description automatically generated with medium confidence">
            <a:extLst>
              <a:ext uri="{FF2B5EF4-FFF2-40B4-BE49-F238E27FC236}">
                <a16:creationId xmlns:a16="http://schemas.microsoft.com/office/drawing/2014/main" id="{81D01C33-1EA5-754E-A6B8-2C776A899C5C}"/>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268378" y="6122425"/>
            <a:ext cx="2062562" cy="484750"/>
          </a:xfrm>
          <a:prstGeom prst="rect">
            <a:avLst/>
          </a:prstGeom>
        </p:spPr>
      </p:pic>
      <p:pic>
        <p:nvPicPr>
          <p:cNvPr id="13" name="Picture 12">
            <a:extLst>
              <a:ext uri="{FF2B5EF4-FFF2-40B4-BE49-F238E27FC236}">
                <a16:creationId xmlns:a16="http://schemas.microsoft.com/office/drawing/2014/main" id="{D118760E-9BAD-C84B-A197-C6118DD5253D}"/>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9842500" y="250825"/>
            <a:ext cx="1485900" cy="209550"/>
          </a:xfrm>
          <a:prstGeom prst="rect">
            <a:avLst/>
          </a:prstGeom>
        </p:spPr>
      </p:pic>
      <p:sp>
        <p:nvSpPr>
          <p:cNvPr id="14" name="Rectangle 13">
            <a:extLst>
              <a:ext uri="{FF2B5EF4-FFF2-40B4-BE49-F238E27FC236}">
                <a16:creationId xmlns:a16="http://schemas.microsoft.com/office/drawing/2014/main" id="{B9793F89-0A26-6741-B14D-59F474A9268B}"/>
              </a:ext>
            </a:extLst>
          </p:cNvPr>
          <p:cNvSpPr/>
          <p:nvPr userDrawn="1"/>
        </p:nvSpPr>
        <p:spPr>
          <a:xfrm>
            <a:off x="1" y="800100"/>
            <a:ext cx="393699" cy="6057900"/>
          </a:xfrm>
          <a:prstGeom prst="rect">
            <a:avLst/>
          </a:prstGeom>
          <a:solidFill>
            <a:srgbClr val="8F734F">
              <a:alpha val="64335"/>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703032444"/>
      </p:ext>
    </p:extLst>
  </p:cSld>
  <p:clrMapOvr>
    <a:masterClrMapping/>
  </p:clrMapOvr>
  <p:extLst>
    <p:ext uri="{DCECCB84-F9BA-43D5-87BE-67443E8EF086}">
      <p15:sldGuideLst xmlns:p15="http://schemas.microsoft.com/office/powerpoint/2012/main">
        <p15:guide id="1" orient="horz" pos="2160">
          <p15:clr>
            <a:srgbClr val="FBAE40"/>
          </p15:clr>
        </p15:guide>
        <p15:guide id="2" pos="7104" userDrawn="1">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1_Title and Content with Paragraphs and Bullets">
    <p:spTree>
      <p:nvGrpSpPr>
        <p:cNvPr id="1" name=""/>
        <p:cNvGrpSpPr/>
        <p:nvPr/>
      </p:nvGrpSpPr>
      <p:grpSpPr>
        <a:xfrm>
          <a:off x="0" y="0"/>
          <a:ext cx="0" cy="0"/>
          <a:chOff x="0" y="0"/>
          <a:chExt cx="0" cy="0"/>
        </a:xfrm>
      </p:grpSpPr>
      <p:sp>
        <p:nvSpPr>
          <p:cNvPr id="3" name="Content Placeholder 2"/>
          <p:cNvSpPr>
            <a:spLocks noGrp="1"/>
          </p:cNvSpPr>
          <p:nvPr>
            <p:ph idx="1" hasCustomPrompt="1"/>
          </p:nvPr>
        </p:nvSpPr>
        <p:spPr>
          <a:xfrm>
            <a:off x="914400" y="1825626"/>
            <a:ext cx="10439400" cy="3733927"/>
          </a:xfrm>
        </p:spPr>
        <p:txBody>
          <a:bodyPr>
            <a:normAutofit/>
          </a:bodyPr>
          <a:lstStyle>
            <a:lvl1pPr marL="0" marR="0" indent="0" algn="l" defTabSz="914400" rtl="0" eaLnBrk="1" fontAlgn="auto" latinLnBrk="0" hangingPunct="1">
              <a:lnSpc>
                <a:spcPct val="100000"/>
              </a:lnSpc>
              <a:spcBef>
                <a:spcPts val="1000"/>
              </a:spcBef>
              <a:spcAft>
                <a:spcPts val="0"/>
              </a:spcAft>
              <a:buClrTx/>
              <a:buSzTx/>
              <a:buFontTx/>
              <a:buNone/>
              <a:tabLst/>
              <a:defRPr sz="2400" baseline="0">
                <a:solidFill>
                  <a:schemeClr val="tx1"/>
                </a:solidFill>
                <a:latin typeface="Segoe UI" panose="020B0502040204020203" pitchFamily="34" charset="0"/>
                <a:cs typeface="Segoe UI" panose="020B0502040204020203" pitchFamily="34" charset="0"/>
              </a:defRPr>
            </a:lvl1pPr>
            <a:lvl2pPr>
              <a:defRPr sz="2000">
                <a:solidFill>
                  <a:schemeClr val="bg1">
                    <a:lumMod val="50000"/>
                  </a:schemeClr>
                </a:solidFill>
                <a:latin typeface="Segoe UI" panose="020B0502040204020203" pitchFamily="34" charset="0"/>
                <a:cs typeface="Segoe UI" panose="020B0502040204020203" pitchFamily="34" charset="0"/>
              </a:defRPr>
            </a:lvl2pPr>
            <a:lvl3pPr>
              <a:defRPr sz="2000">
                <a:solidFill>
                  <a:schemeClr val="bg1">
                    <a:lumMod val="50000"/>
                  </a:schemeClr>
                </a:solidFill>
                <a:latin typeface="Segoe UI" panose="020B0502040204020203" pitchFamily="34" charset="0"/>
                <a:cs typeface="Segoe UI" panose="020B0502040204020203" pitchFamily="34" charset="0"/>
              </a:defRPr>
            </a:lvl3pPr>
            <a:lvl4pPr>
              <a:defRPr sz="2000">
                <a:solidFill>
                  <a:schemeClr val="bg1">
                    <a:lumMod val="50000"/>
                  </a:schemeClr>
                </a:solidFill>
                <a:latin typeface="Segoe UI" panose="020B0502040204020203" pitchFamily="34" charset="0"/>
                <a:cs typeface="Segoe UI" panose="020B0502040204020203" pitchFamily="34" charset="0"/>
              </a:defRPr>
            </a:lvl4pPr>
            <a:lvl5pPr>
              <a:defRPr sz="2000">
                <a:solidFill>
                  <a:schemeClr val="bg1">
                    <a:lumMod val="50000"/>
                  </a:schemeClr>
                </a:solidFill>
                <a:latin typeface="Segoe UI" panose="020B0502040204020203" pitchFamily="34" charset="0"/>
                <a:cs typeface="Segoe UI" panose="020B0502040204020203" pitchFamily="34" charset="0"/>
              </a:defRPr>
            </a:lvl5pPr>
          </a:lstStyle>
          <a:p>
            <a:pPr marL="0" marR="0" lvl="0" indent="0" algn="l" defTabSz="914400" rtl="0" eaLnBrk="1" fontAlgn="auto" latinLnBrk="0" hangingPunct="1">
              <a:lnSpc>
                <a:spcPct val="90000"/>
              </a:lnSpc>
              <a:spcBef>
                <a:spcPts val="1000"/>
              </a:spcBef>
              <a:spcAft>
                <a:spcPts val="0"/>
              </a:spcAft>
              <a:buClrTx/>
              <a:buSzTx/>
              <a:buFontTx/>
              <a:buNone/>
              <a:tabLst/>
              <a:defRPr/>
            </a:pPr>
            <a:r>
              <a:rPr lang="en-US" dirty="0"/>
              <a:t>Click to edit Master text styles. Paragraph text appears here. Paragraph text appears here. Paragraph text appears here. Paragraph text appears here. </a:t>
            </a:r>
          </a:p>
        </p:txBody>
      </p:sp>
      <p:sp>
        <p:nvSpPr>
          <p:cNvPr id="4" name="Slide Number Placeholder 3"/>
          <p:cNvSpPr>
            <a:spLocks noGrp="1"/>
          </p:cNvSpPr>
          <p:nvPr>
            <p:ph type="sldNum" sz="quarter" idx="10"/>
          </p:nvPr>
        </p:nvSpPr>
        <p:spPr/>
        <p:txBody>
          <a:bodyPr/>
          <a:lstStyle/>
          <a:p>
            <a:fld id="{6D34FDA3-2B15-4C9C-B677-C441CD8315A2}" type="slidenum">
              <a:rPr lang="en-US" smtClean="0"/>
              <a:t>‹#›</a:t>
            </a:fld>
            <a:endParaRPr lang="en-US"/>
          </a:p>
        </p:txBody>
      </p:sp>
      <p:sp>
        <p:nvSpPr>
          <p:cNvPr id="9" name="Rectangle 8">
            <a:extLst>
              <a:ext uri="{FF2B5EF4-FFF2-40B4-BE49-F238E27FC236}">
                <a16:creationId xmlns:a16="http://schemas.microsoft.com/office/drawing/2014/main" id="{1D3B941F-6A09-DE46-A4AF-C3BB30E35249}"/>
              </a:ext>
            </a:extLst>
          </p:cNvPr>
          <p:cNvSpPr/>
          <p:nvPr userDrawn="1"/>
        </p:nvSpPr>
        <p:spPr>
          <a:xfrm>
            <a:off x="0" y="-419894"/>
            <a:ext cx="393700" cy="1600994"/>
          </a:xfrm>
          <a:prstGeom prst="rect">
            <a:avLst/>
          </a:prstGeom>
          <a:solidFill>
            <a:schemeClr val="tx1">
              <a:alpha val="7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Title 1">
            <a:extLst>
              <a:ext uri="{FF2B5EF4-FFF2-40B4-BE49-F238E27FC236}">
                <a16:creationId xmlns:a16="http://schemas.microsoft.com/office/drawing/2014/main" id="{3C9EDCF6-8246-6347-8822-9949A43E001D}"/>
              </a:ext>
            </a:extLst>
          </p:cNvPr>
          <p:cNvSpPr>
            <a:spLocks noGrp="1"/>
          </p:cNvSpPr>
          <p:nvPr>
            <p:ph type="title"/>
          </p:nvPr>
        </p:nvSpPr>
        <p:spPr>
          <a:xfrm>
            <a:off x="914400" y="365125"/>
            <a:ext cx="10439400" cy="1325563"/>
          </a:xfrm>
        </p:spPr>
        <p:txBody>
          <a:bodyPr>
            <a:normAutofit/>
          </a:bodyPr>
          <a:lstStyle>
            <a:lvl1pPr>
              <a:defRPr sz="3600">
                <a:solidFill>
                  <a:srgbClr val="660000"/>
                </a:solidFill>
                <a:latin typeface="Segoe UI" panose="020B0502040204020203" pitchFamily="34" charset="0"/>
                <a:cs typeface="Segoe UI" panose="020B0502040204020203" pitchFamily="34" charset="0"/>
              </a:defRPr>
            </a:lvl1pPr>
          </a:lstStyle>
          <a:p>
            <a:r>
              <a:rPr lang="en-US" dirty="0"/>
              <a:t>Click to edit Master title style</a:t>
            </a:r>
          </a:p>
        </p:txBody>
      </p:sp>
      <p:pic>
        <p:nvPicPr>
          <p:cNvPr id="12" name="Picture 11" descr="A black and white logo&#10;&#10;Description automatically generated with medium confidence">
            <a:extLst>
              <a:ext uri="{FF2B5EF4-FFF2-40B4-BE49-F238E27FC236}">
                <a16:creationId xmlns:a16="http://schemas.microsoft.com/office/drawing/2014/main" id="{68009889-B1C2-2A43-A911-6D1629751038}"/>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268378" y="6122425"/>
            <a:ext cx="2062562" cy="484750"/>
          </a:xfrm>
          <a:prstGeom prst="rect">
            <a:avLst/>
          </a:prstGeom>
        </p:spPr>
      </p:pic>
      <p:pic>
        <p:nvPicPr>
          <p:cNvPr id="13" name="Picture 12">
            <a:extLst>
              <a:ext uri="{FF2B5EF4-FFF2-40B4-BE49-F238E27FC236}">
                <a16:creationId xmlns:a16="http://schemas.microsoft.com/office/drawing/2014/main" id="{90356079-81C5-284D-B80A-821C1B5A89BE}"/>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9842500" y="250825"/>
            <a:ext cx="1485900" cy="209550"/>
          </a:xfrm>
          <a:prstGeom prst="rect">
            <a:avLst/>
          </a:prstGeom>
        </p:spPr>
      </p:pic>
      <p:sp>
        <p:nvSpPr>
          <p:cNvPr id="14" name="Rectangle 13">
            <a:extLst>
              <a:ext uri="{FF2B5EF4-FFF2-40B4-BE49-F238E27FC236}">
                <a16:creationId xmlns:a16="http://schemas.microsoft.com/office/drawing/2014/main" id="{23605003-AE30-0E4E-B695-7EB7CAABB822}"/>
              </a:ext>
            </a:extLst>
          </p:cNvPr>
          <p:cNvSpPr/>
          <p:nvPr userDrawn="1"/>
        </p:nvSpPr>
        <p:spPr>
          <a:xfrm>
            <a:off x="1" y="800100"/>
            <a:ext cx="393699" cy="6057900"/>
          </a:xfrm>
          <a:prstGeom prst="rect">
            <a:avLst/>
          </a:prstGeom>
          <a:solidFill>
            <a:srgbClr val="8F734F">
              <a:alpha val="64335"/>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837017962"/>
      </p:ext>
    </p:extLst>
  </p:cSld>
  <p:clrMapOvr>
    <a:masterClrMapping/>
  </p:clrMapOvr>
  <p:extLst>
    <p:ext uri="{DCECCB84-F9BA-43D5-87BE-67443E8EF086}">
      <p15:sldGuideLst xmlns:p15="http://schemas.microsoft.com/office/powerpoint/2012/main">
        <p15:guide id="1" orient="horz" pos="2160">
          <p15:clr>
            <a:srgbClr val="FBAE40"/>
          </p15:clr>
        </p15:guide>
        <p15:guide id="2" pos="576">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2_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914400" y="1825626"/>
            <a:ext cx="5105400" cy="3708719"/>
          </a:xfrm>
        </p:spPr>
        <p:txBody>
          <a:bodyPr/>
          <a:lstStyle>
            <a:lvl1pPr marL="0" indent="0">
              <a:buFontTx/>
              <a:buNone/>
              <a:defRPr sz="2000">
                <a:solidFill>
                  <a:schemeClr val="tx1"/>
                </a:solidFill>
                <a:latin typeface="Segoe UI" panose="020B0502040204020203" pitchFamily="34" charset="0"/>
                <a:cs typeface="Segoe UI" panose="020B0502040204020203" pitchFamily="34" charset="0"/>
              </a:defRPr>
            </a:lvl1pPr>
            <a:lvl2pPr>
              <a:defRPr sz="1800">
                <a:solidFill>
                  <a:schemeClr val="tx1"/>
                </a:solidFill>
                <a:latin typeface="Segoe UI" panose="020B0502040204020203" pitchFamily="34" charset="0"/>
                <a:cs typeface="Segoe UI" panose="020B0502040204020203" pitchFamily="34" charset="0"/>
              </a:defRPr>
            </a:lvl2pPr>
            <a:lvl3pPr>
              <a:defRPr sz="1800">
                <a:solidFill>
                  <a:schemeClr val="tx1"/>
                </a:solidFill>
                <a:latin typeface="Segoe UI" panose="020B0502040204020203" pitchFamily="34" charset="0"/>
                <a:cs typeface="Segoe UI" panose="020B0502040204020203" pitchFamily="34" charset="0"/>
              </a:defRPr>
            </a:lvl3pPr>
            <a:lvl4pPr>
              <a:defRPr sz="1800">
                <a:solidFill>
                  <a:schemeClr val="tx1"/>
                </a:solidFill>
                <a:latin typeface="Segoe UI" panose="020B0502040204020203" pitchFamily="34" charset="0"/>
                <a:cs typeface="Segoe UI" panose="020B0502040204020203" pitchFamily="34" charset="0"/>
              </a:defRPr>
            </a:lvl4pPr>
            <a:lvl5pPr>
              <a:defRPr sz="1800">
                <a:solidFill>
                  <a:schemeClr val="tx1"/>
                </a:solidFill>
                <a:latin typeface="Segoe UI" panose="020B0502040204020203" pitchFamily="34" charset="0"/>
                <a:cs typeface="Segoe UI" panose="020B0502040204020203" pitchFamily="34" charset="0"/>
              </a:defRPr>
            </a:lvl5pPr>
          </a:lstStyle>
          <a:p>
            <a:pPr lvl="0"/>
            <a:r>
              <a:rPr lang="en-US" dirty="0"/>
              <a:t>Click to edit Master text styles</a:t>
            </a:r>
          </a:p>
          <a:p>
            <a:pPr lvl="1"/>
            <a:r>
              <a:rPr lang="en-US" dirty="0"/>
              <a:t>First level</a:t>
            </a:r>
          </a:p>
          <a:p>
            <a:pPr lvl="2"/>
            <a:r>
              <a:rPr lang="en-US" dirty="0"/>
              <a:t>Second level</a:t>
            </a:r>
          </a:p>
          <a:p>
            <a:pPr lvl="3"/>
            <a:r>
              <a:rPr lang="en-US" dirty="0"/>
              <a:t>Third level</a:t>
            </a:r>
          </a:p>
          <a:p>
            <a:pPr lvl="4"/>
            <a:r>
              <a:rPr lang="en-US" dirty="0"/>
              <a:t>Fourth level</a:t>
            </a:r>
          </a:p>
        </p:txBody>
      </p:sp>
      <p:sp>
        <p:nvSpPr>
          <p:cNvPr id="4" name="Content Placeholder 3"/>
          <p:cNvSpPr>
            <a:spLocks noGrp="1"/>
          </p:cNvSpPr>
          <p:nvPr>
            <p:ph sz="half" idx="2"/>
          </p:nvPr>
        </p:nvSpPr>
        <p:spPr>
          <a:xfrm>
            <a:off x="6425184" y="1825626"/>
            <a:ext cx="4928616" cy="3708719"/>
          </a:xfrm>
        </p:spPr>
        <p:txBody>
          <a:bodyPr/>
          <a:lstStyle>
            <a:lvl1pPr marL="0" indent="0">
              <a:buFontTx/>
              <a:buNone/>
              <a:defRPr sz="2000">
                <a:solidFill>
                  <a:schemeClr val="tx1"/>
                </a:solidFill>
              </a:defRPr>
            </a:lvl1pPr>
            <a:lvl2pPr>
              <a:defRPr sz="1800">
                <a:solidFill>
                  <a:schemeClr val="tx1"/>
                </a:solidFill>
              </a:defRPr>
            </a:lvl2pPr>
            <a:lvl3pPr>
              <a:defRPr sz="1800">
                <a:solidFill>
                  <a:schemeClr val="tx1"/>
                </a:solidFill>
              </a:defRPr>
            </a:lvl3pPr>
            <a:lvl4pPr>
              <a:defRPr sz="1800">
                <a:solidFill>
                  <a:schemeClr val="tx1"/>
                </a:solidFill>
              </a:defRPr>
            </a:lvl4pPr>
            <a:lvl5pPr>
              <a:defRPr sz="1800">
                <a:solidFill>
                  <a:schemeClr val="tx1"/>
                </a:solidFill>
              </a:defRPr>
            </a:lvl5pPr>
          </a:lstStyle>
          <a:p>
            <a:pPr lvl="0"/>
            <a:r>
              <a:rPr lang="en-US" dirty="0"/>
              <a:t>Click to edit Master text styles</a:t>
            </a:r>
          </a:p>
          <a:p>
            <a:pPr lvl="1"/>
            <a:r>
              <a:rPr lang="en-US" dirty="0"/>
              <a:t>First level</a:t>
            </a:r>
          </a:p>
          <a:p>
            <a:pPr lvl="2"/>
            <a:r>
              <a:rPr lang="en-US" dirty="0"/>
              <a:t>Second level</a:t>
            </a:r>
          </a:p>
          <a:p>
            <a:pPr lvl="3"/>
            <a:r>
              <a:rPr lang="en-US" dirty="0"/>
              <a:t>Third level</a:t>
            </a:r>
          </a:p>
          <a:p>
            <a:pPr lvl="4"/>
            <a:r>
              <a:rPr lang="en-US" dirty="0"/>
              <a:t>Fourth level</a:t>
            </a:r>
          </a:p>
        </p:txBody>
      </p:sp>
      <p:sp>
        <p:nvSpPr>
          <p:cNvPr id="2" name="Slide Number Placeholder 1"/>
          <p:cNvSpPr>
            <a:spLocks noGrp="1"/>
          </p:cNvSpPr>
          <p:nvPr>
            <p:ph type="sldNum" sz="quarter" idx="10"/>
          </p:nvPr>
        </p:nvSpPr>
        <p:spPr/>
        <p:txBody>
          <a:bodyPr/>
          <a:lstStyle/>
          <a:p>
            <a:fld id="{6D34FDA3-2B15-4C9C-B677-C441CD8315A2}" type="slidenum">
              <a:rPr lang="en-US" smtClean="0"/>
              <a:t>‹#›</a:t>
            </a:fld>
            <a:endParaRPr lang="en-US"/>
          </a:p>
        </p:txBody>
      </p:sp>
      <p:sp>
        <p:nvSpPr>
          <p:cNvPr id="12" name="Rectangle 11">
            <a:extLst>
              <a:ext uri="{FF2B5EF4-FFF2-40B4-BE49-F238E27FC236}">
                <a16:creationId xmlns:a16="http://schemas.microsoft.com/office/drawing/2014/main" id="{1AAE25D5-B8B3-7144-9618-2563870FA648}"/>
              </a:ext>
            </a:extLst>
          </p:cNvPr>
          <p:cNvSpPr/>
          <p:nvPr userDrawn="1"/>
        </p:nvSpPr>
        <p:spPr>
          <a:xfrm>
            <a:off x="0" y="-419894"/>
            <a:ext cx="393700" cy="1600994"/>
          </a:xfrm>
          <a:prstGeom prst="rect">
            <a:avLst/>
          </a:prstGeom>
          <a:solidFill>
            <a:schemeClr val="tx1">
              <a:alpha val="7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Title 1">
            <a:extLst>
              <a:ext uri="{FF2B5EF4-FFF2-40B4-BE49-F238E27FC236}">
                <a16:creationId xmlns:a16="http://schemas.microsoft.com/office/drawing/2014/main" id="{12472329-D95D-D045-A062-CEDEE17ACF7E}"/>
              </a:ext>
            </a:extLst>
          </p:cNvPr>
          <p:cNvSpPr>
            <a:spLocks noGrp="1"/>
          </p:cNvSpPr>
          <p:nvPr>
            <p:ph type="title"/>
          </p:nvPr>
        </p:nvSpPr>
        <p:spPr>
          <a:xfrm>
            <a:off x="914400" y="365125"/>
            <a:ext cx="10439400" cy="1325563"/>
          </a:xfrm>
        </p:spPr>
        <p:txBody>
          <a:bodyPr>
            <a:normAutofit/>
          </a:bodyPr>
          <a:lstStyle>
            <a:lvl1pPr>
              <a:defRPr sz="3600">
                <a:solidFill>
                  <a:srgbClr val="660000"/>
                </a:solidFill>
                <a:latin typeface="Segoe UI" panose="020B0502040204020203" pitchFamily="34" charset="0"/>
                <a:cs typeface="Segoe UI" panose="020B0502040204020203" pitchFamily="34" charset="0"/>
              </a:defRPr>
            </a:lvl1pPr>
          </a:lstStyle>
          <a:p>
            <a:r>
              <a:rPr lang="en-US" dirty="0"/>
              <a:t>Click to edit Master title style</a:t>
            </a:r>
          </a:p>
        </p:txBody>
      </p:sp>
      <p:pic>
        <p:nvPicPr>
          <p:cNvPr id="14" name="Picture 13" descr="A black and white logo&#10;&#10;Description automatically generated with medium confidence">
            <a:extLst>
              <a:ext uri="{FF2B5EF4-FFF2-40B4-BE49-F238E27FC236}">
                <a16:creationId xmlns:a16="http://schemas.microsoft.com/office/drawing/2014/main" id="{52FC57E0-9B2E-1E40-B804-80321378A8AF}"/>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268378" y="6122425"/>
            <a:ext cx="2062562" cy="484750"/>
          </a:xfrm>
          <a:prstGeom prst="rect">
            <a:avLst/>
          </a:prstGeom>
        </p:spPr>
      </p:pic>
      <p:pic>
        <p:nvPicPr>
          <p:cNvPr id="15" name="Picture 14">
            <a:extLst>
              <a:ext uri="{FF2B5EF4-FFF2-40B4-BE49-F238E27FC236}">
                <a16:creationId xmlns:a16="http://schemas.microsoft.com/office/drawing/2014/main" id="{98E1125C-9541-844E-B674-5CCBFAF1591E}"/>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9842500" y="250825"/>
            <a:ext cx="1485900" cy="209550"/>
          </a:xfrm>
          <a:prstGeom prst="rect">
            <a:avLst/>
          </a:prstGeom>
        </p:spPr>
      </p:pic>
      <p:sp>
        <p:nvSpPr>
          <p:cNvPr id="16" name="Rectangle 15">
            <a:extLst>
              <a:ext uri="{FF2B5EF4-FFF2-40B4-BE49-F238E27FC236}">
                <a16:creationId xmlns:a16="http://schemas.microsoft.com/office/drawing/2014/main" id="{9EE6F30D-E6C9-B24B-B562-4AD935C7A37B}"/>
              </a:ext>
            </a:extLst>
          </p:cNvPr>
          <p:cNvSpPr/>
          <p:nvPr userDrawn="1"/>
        </p:nvSpPr>
        <p:spPr>
          <a:xfrm>
            <a:off x="1" y="800100"/>
            <a:ext cx="393699" cy="6057900"/>
          </a:xfrm>
          <a:prstGeom prst="rect">
            <a:avLst/>
          </a:prstGeom>
          <a:solidFill>
            <a:srgbClr val="8F734F">
              <a:alpha val="64335"/>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790117955"/>
      </p:ext>
    </p:extLst>
  </p:cSld>
  <p:clrMapOvr>
    <a:masterClrMapping/>
  </p:clrMapOvr>
  <p:extLst>
    <p:ext uri="{DCECCB84-F9BA-43D5-87BE-67443E8EF086}">
      <p15:sldGuideLst xmlns:p15="http://schemas.microsoft.com/office/powerpoint/2012/main">
        <p15:guide id="1" orient="horz" pos="2160">
          <p15:clr>
            <a:srgbClr val="FBAE40"/>
          </p15:clr>
        </p15:guide>
        <p15:guide id="2" pos="576">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3_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914400" y="1825626"/>
            <a:ext cx="3666744" cy="3708719"/>
          </a:xfrm>
          <a:solidFill>
            <a:srgbClr val="004165">
              <a:alpha val="20000"/>
            </a:srgbClr>
          </a:solidFill>
        </p:spPr>
        <p:txBody>
          <a:bodyPr lIns="228600" tIns="228600" rIns="228600" bIns="228600"/>
          <a:lstStyle>
            <a:lvl1pPr marL="0" indent="0">
              <a:buFontTx/>
              <a:buNone/>
              <a:defRPr sz="2000">
                <a:solidFill>
                  <a:schemeClr val="tx1"/>
                </a:solidFill>
                <a:latin typeface="Segoe UI" panose="020B0502040204020203" pitchFamily="34" charset="0"/>
                <a:cs typeface="Segoe UI" panose="020B0502040204020203" pitchFamily="34" charset="0"/>
              </a:defRPr>
            </a:lvl1pPr>
            <a:lvl2pPr>
              <a:defRPr sz="1800">
                <a:solidFill>
                  <a:schemeClr val="bg1">
                    <a:lumMod val="50000"/>
                  </a:schemeClr>
                </a:solidFill>
                <a:latin typeface="Segoe UI" panose="020B0502040204020203" pitchFamily="34" charset="0"/>
                <a:cs typeface="Segoe UI" panose="020B0502040204020203" pitchFamily="34" charset="0"/>
              </a:defRPr>
            </a:lvl2pPr>
            <a:lvl3pPr>
              <a:defRPr sz="1800">
                <a:solidFill>
                  <a:schemeClr val="bg1">
                    <a:lumMod val="50000"/>
                  </a:schemeClr>
                </a:solidFill>
                <a:latin typeface="Segoe UI" panose="020B0502040204020203" pitchFamily="34" charset="0"/>
                <a:cs typeface="Segoe UI" panose="020B0502040204020203" pitchFamily="34" charset="0"/>
              </a:defRPr>
            </a:lvl3pPr>
            <a:lvl4pPr>
              <a:defRPr sz="1800">
                <a:solidFill>
                  <a:schemeClr val="bg1">
                    <a:lumMod val="50000"/>
                  </a:schemeClr>
                </a:solidFill>
                <a:latin typeface="Segoe UI" panose="020B0502040204020203" pitchFamily="34" charset="0"/>
                <a:cs typeface="Segoe UI" panose="020B0502040204020203" pitchFamily="34" charset="0"/>
              </a:defRPr>
            </a:lvl4pPr>
            <a:lvl5pPr>
              <a:defRPr sz="1800">
                <a:solidFill>
                  <a:schemeClr val="bg1">
                    <a:lumMod val="50000"/>
                  </a:schemeClr>
                </a:solidFill>
                <a:latin typeface="Segoe UI" panose="020B0502040204020203" pitchFamily="34" charset="0"/>
                <a:cs typeface="Segoe UI" panose="020B0502040204020203" pitchFamily="34" charset="0"/>
              </a:defRPr>
            </a:lvl5pPr>
          </a:lstStyle>
          <a:p>
            <a:pPr lvl="0"/>
            <a:r>
              <a:rPr lang="en-US" dirty="0"/>
              <a:t>Click to edit Master text styles</a:t>
            </a:r>
          </a:p>
        </p:txBody>
      </p:sp>
      <p:sp>
        <p:nvSpPr>
          <p:cNvPr id="4" name="Content Placeholder 3"/>
          <p:cNvSpPr>
            <a:spLocks noGrp="1"/>
          </p:cNvSpPr>
          <p:nvPr>
            <p:ph sz="half" idx="2"/>
          </p:nvPr>
        </p:nvSpPr>
        <p:spPr>
          <a:xfrm>
            <a:off x="5010912" y="1825626"/>
            <a:ext cx="6342888" cy="3708719"/>
          </a:xfrm>
        </p:spPr>
        <p:txBody>
          <a:bodyPr/>
          <a:lstStyle>
            <a:lvl1pPr marL="0" indent="0">
              <a:buFontTx/>
              <a:buNone/>
              <a:defRPr sz="2000">
                <a:solidFill>
                  <a:schemeClr val="tx1"/>
                </a:solidFill>
              </a:defRPr>
            </a:lvl1pPr>
            <a:lvl2pPr>
              <a:defRPr sz="1800">
                <a:solidFill>
                  <a:schemeClr val="tx1"/>
                </a:solidFill>
              </a:defRPr>
            </a:lvl2pPr>
            <a:lvl3pPr>
              <a:defRPr sz="1800">
                <a:solidFill>
                  <a:schemeClr val="tx1"/>
                </a:solidFill>
              </a:defRPr>
            </a:lvl3pPr>
            <a:lvl4pPr>
              <a:defRPr sz="1800">
                <a:solidFill>
                  <a:schemeClr val="tx1"/>
                </a:solidFill>
              </a:defRPr>
            </a:lvl4pPr>
            <a:lvl5pPr>
              <a:defRPr sz="1800">
                <a:solidFill>
                  <a:schemeClr val="tx1"/>
                </a:solidFill>
              </a:defRPr>
            </a:lvl5pPr>
          </a:lstStyle>
          <a:p>
            <a:pPr lvl="0"/>
            <a:r>
              <a:rPr lang="en-US" dirty="0"/>
              <a:t>Click to edit Master text styles</a:t>
            </a:r>
          </a:p>
          <a:p>
            <a:pPr lvl="1"/>
            <a:r>
              <a:rPr lang="en-US" dirty="0"/>
              <a:t>First level</a:t>
            </a:r>
          </a:p>
          <a:p>
            <a:pPr lvl="2"/>
            <a:r>
              <a:rPr lang="en-US" dirty="0"/>
              <a:t>Second level</a:t>
            </a:r>
          </a:p>
          <a:p>
            <a:pPr lvl="3"/>
            <a:r>
              <a:rPr lang="en-US" dirty="0"/>
              <a:t>Third level</a:t>
            </a:r>
          </a:p>
          <a:p>
            <a:pPr lvl="4"/>
            <a:r>
              <a:rPr lang="en-US" dirty="0"/>
              <a:t>Fourth level</a:t>
            </a:r>
          </a:p>
        </p:txBody>
      </p:sp>
      <p:sp>
        <p:nvSpPr>
          <p:cNvPr id="2" name="Slide Number Placeholder 1"/>
          <p:cNvSpPr>
            <a:spLocks noGrp="1"/>
          </p:cNvSpPr>
          <p:nvPr>
            <p:ph type="sldNum" sz="quarter" idx="10"/>
          </p:nvPr>
        </p:nvSpPr>
        <p:spPr/>
        <p:txBody>
          <a:bodyPr/>
          <a:lstStyle/>
          <a:p>
            <a:fld id="{6D34FDA3-2B15-4C9C-B677-C441CD8315A2}" type="slidenum">
              <a:rPr lang="en-US" smtClean="0"/>
              <a:t>‹#›</a:t>
            </a:fld>
            <a:endParaRPr lang="en-US"/>
          </a:p>
        </p:txBody>
      </p:sp>
      <p:sp>
        <p:nvSpPr>
          <p:cNvPr id="12" name="Rectangle 11">
            <a:extLst>
              <a:ext uri="{FF2B5EF4-FFF2-40B4-BE49-F238E27FC236}">
                <a16:creationId xmlns:a16="http://schemas.microsoft.com/office/drawing/2014/main" id="{107E277C-1379-554F-B485-DF62EF5565AF}"/>
              </a:ext>
            </a:extLst>
          </p:cNvPr>
          <p:cNvSpPr/>
          <p:nvPr userDrawn="1"/>
        </p:nvSpPr>
        <p:spPr>
          <a:xfrm>
            <a:off x="0" y="-419894"/>
            <a:ext cx="393700" cy="1600994"/>
          </a:xfrm>
          <a:prstGeom prst="rect">
            <a:avLst/>
          </a:prstGeom>
          <a:solidFill>
            <a:schemeClr val="tx1">
              <a:alpha val="7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Title 1">
            <a:extLst>
              <a:ext uri="{FF2B5EF4-FFF2-40B4-BE49-F238E27FC236}">
                <a16:creationId xmlns:a16="http://schemas.microsoft.com/office/drawing/2014/main" id="{AF65EC8B-3186-6D46-9410-50CB0538F86E}"/>
              </a:ext>
            </a:extLst>
          </p:cNvPr>
          <p:cNvSpPr>
            <a:spLocks noGrp="1"/>
          </p:cNvSpPr>
          <p:nvPr>
            <p:ph type="title"/>
          </p:nvPr>
        </p:nvSpPr>
        <p:spPr>
          <a:xfrm>
            <a:off x="914400" y="365125"/>
            <a:ext cx="10439400" cy="1325563"/>
          </a:xfrm>
        </p:spPr>
        <p:txBody>
          <a:bodyPr>
            <a:normAutofit/>
          </a:bodyPr>
          <a:lstStyle>
            <a:lvl1pPr>
              <a:defRPr sz="3600">
                <a:solidFill>
                  <a:srgbClr val="660000"/>
                </a:solidFill>
                <a:latin typeface="Segoe UI" panose="020B0502040204020203" pitchFamily="34" charset="0"/>
                <a:cs typeface="Segoe UI" panose="020B0502040204020203" pitchFamily="34" charset="0"/>
              </a:defRPr>
            </a:lvl1pPr>
          </a:lstStyle>
          <a:p>
            <a:r>
              <a:rPr lang="en-US" dirty="0"/>
              <a:t>Click to edit Master title style</a:t>
            </a:r>
          </a:p>
        </p:txBody>
      </p:sp>
      <p:pic>
        <p:nvPicPr>
          <p:cNvPr id="14" name="Picture 13" descr="A black and white logo&#10;&#10;Description automatically generated with medium confidence">
            <a:extLst>
              <a:ext uri="{FF2B5EF4-FFF2-40B4-BE49-F238E27FC236}">
                <a16:creationId xmlns:a16="http://schemas.microsoft.com/office/drawing/2014/main" id="{5AB553CE-4592-B14C-9E7A-AB571593A15D}"/>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268378" y="6122425"/>
            <a:ext cx="2062562" cy="484750"/>
          </a:xfrm>
          <a:prstGeom prst="rect">
            <a:avLst/>
          </a:prstGeom>
        </p:spPr>
      </p:pic>
      <p:pic>
        <p:nvPicPr>
          <p:cNvPr id="15" name="Picture 14">
            <a:extLst>
              <a:ext uri="{FF2B5EF4-FFF2-40B4-BE49-F238E27FC236}">
                <a16:creationId xmlns:a16="http://schemas.microsoft.com/office/drawing/2014/main" id="{5712D2EF-B0B1-BB4D-A57B-12EFFF73CA02}"/>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9842500" y="250825"/>
            <a:ext cx="1485900" cy="209550"/>
          </a:xfrm>
          <a:prstGeom prst="rect">
            <a:avLst/>
          </a:prstGeom>
        </p:spPr>
      </p:pic>
      <p:sp>
        <p:nvSpPr>
          <p:cNvPr id="16" name="Rectangle 15">
            <a:extLst>
              <a:ext uri="{FF2B5EF4-FFF2-40B4-BE49-F238E27FC236}">
                <a16:creationId xmlns:a16="http://schemas.microsoft.com/office/drawing/2014/main" id="{D813DC8D-A194-C141-B4DC-9A65EDA2C4C1}"/>
              </a:ext>
            </a:extLst>
          </p:cNvPr>
          <p:cNvSpPr/>
          <p:nvPr userDrawn="1"/>
        </p:nvSpPr>
        <p:spPr>
          <a:xfrm>
            <a:off x="1" y="800100"/>
            <a:ext cx="393699" cy="6057900"/>
          </a:xfrm>
          <a:prstGeom prst="rect">
            <a:avLst/>
          </a:prstGeom>
          <a:solidFill>
            <a:srgbClr val="8F734F">
              <a:alpha val="64335"/>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110730956"/>
      </p:ext>
    </p:extLst>
  </p:cSld>
  <p:clrMapOvr>
    <a:masterClrMapping/>
  </p:clrMapOvr>
  <p:extLst>
    <p:ext uri="{DCECCB84-F9BA-43D5-87BE-67443E8EF086}">
      <p15:sldGuideLst xmlns:p15="http://schemas.microsoft.com/office/powerpoint/2012/main">
        <p15:guide id="1" orient="horz" pos="744" userDrawn="1">
          <p15:clr>
            <a:srgbClr val="FBAE40"/>
          </p15:clr>
        </p15:guide>
        <p15:guide id="2" pos="576">
          <p15:clr>
            <a:srgbClr val="FBAE40"/>
          </p15:clr>
        </p15:guide>
      </p15:sldGuideLst>
    </p:ext>
  </p:extLs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Slide Number Placeholder 3">
            <a:extLst>
              <a:ext uri="{FF2B5EF4-FFF2-40B4-BE49-F238E27FC236}">
                <a16:creationId xmlns:a16="http://schemas.microsoft.com/office/drawing/2014/main" id="{DF29BAFB-157A-46F9-B4BB-2508FAAF550C}"/>
              </a:ext>
            </a:extLst>
          </p:cNvPr>
          <p:cNvSpPr>
            <a:spLocks noGrp="1"/>
          </p:cNvSpPr>
          <p:nvPr>
            <p:ph type="sldNum" sz="quarter" idx="4"/>
          </p:nvPr>
        </p:nvSpPr>
        <p:spPr>
          <a:xfrm>
            <a:off x="8610599" y="6356350"/>
            <a:ext cx="3428883"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D34FDA3-2B15-4C9C-B677-C441CD8315A2}" type="slidenum">
              <a:rPr lang="en-US" smtClean="0"/>
              <a:t>‹#›</a:t>
            </a:fld>
            <a:endParaRPr lang="en-US"/>
          </a:p>
        </p:txBody>
      </p:sp>
    </p:spTree>
    <p:extLst>
      <p:ext uri="{BB962C8B-B14F-4D97-AF65-F5344CB8AC3E}">
        <p14:creationId xmlns:p14="http://schemas.microsoft.com/office/powerpoint/2010/main" val="906510191"/>
      </p:ext>
    </p:extLst>
  </p:cSld>
  <p:clrMap bg1="lt1" tx1="dk1" bg2="lt2" tx2="dk2" accent1="accent1" accent2="accent2" accent3="accent3" accent4="accent4" accent5="accent5" accent6="accent6" hlink="hlink" folHlink="folHlink"/>
  <p:sldLayoutIdLst>
    <p:sldLayoutId id="2147483673" r:id="rId1"/>
    <p:sldLayoutId id="2147483694" r:id="rId2"/>
    <p:sldLayoutId id="2147483695" r:id="rId3"/>
    <p:sldLayoutId id="2147483674" r:id="rId4"/>
    <p:sldLayoutId id="2147483685" r:id="rId5"/>
    <p:sldLayoutId id="2147483686" r:id="rId6"/>
    <p:sldLayoutId id="2147483692" r:id="rId7"/>
    <p:sldLayoutId id="2147483688" r:id="rId8"/>
    <p:sldLayoutId id="2147483693" r:id="rId9"/>
    <p:sldLayoutId id="2147483690" r:id="rId10"/>
    <p:sldLayoutId id="2147483691" r:id="rId11"/>
  </p:sldLayoutIdLst>
  <p:hf hdr="0" ftr="0" dt="0"/>
  <p:txStyles>
    <p:titleStyle>
      <a:lvl1pPr algn="l" defTabSz="914400" rtl="0" eaLnBrk="1" latinLnBrk="0" hangingPunct="1">
        <a:lnSpc>
          <a:spcPct val="90000"/>
        </a:lnSpc>
        <a:spcBef>
          <a:spcPct val="0"/>
        </a:spcBef>
        <a:buNone/>
        <a:defRPr sz="4400" b="0" i="0" kern="1200">
          <a:solidFill>
            <a:srgbClr val="660000"/>
          </a:solidFill>
          <a:latin typeface="Segoe UI" panose="020B0502040204020203" pitchFamily="34" charset="0"/>
          <a:ea typeface="+mj-ea"/>
          <a:cs typeface="Segoe UI" panose="020B0502040204020203" pitchFamily="34" charset="0"/>
        </a:defRPr>
      </a:lvl1pPr>
    </p:titleStyle>
    <p:bodyStyle>
      <a:lvl1pPr marL="228600" indent="-228600" algn="l" defTabSz="914400" rtl="0" eaLnBrk="1" latinLnBrk="0" hangingPunct="1">
        <a:lnSpc>
          <a:spcPct val="100000"/>
        </a:lnSpc>
        <a:spcBef>
          <a:spcPts val="1000"/>
        </a:spcBef>
        <a:buFont typeface="Arial" panose="020B0604020202020204" pitchFamily="34" charset="0"/>
        <a:buChar char="•"/>
        <a:defRPr sz="2800" b="0" i="0" kern="1200">
          <a:solidFill>
            <a:schemeClr val="tx1"/>
          </a:solidFill>
          <a:latin typeface="Segoe UI" panose="020B0502040204020203" pitchFamily="34" charset="0"/>
          <a:ea typeface="+mn-ea"/>
          <a:cs typeface="Segoe UI" panose="020B0502040204020203" pitchFamily="34" charset="0"/>
        </a:defRPr>
      </a:lvl1pPr>
      <a:lvl2pPr marL="685800" indent="-228600" algn="l" defTabSz="914400" rtl="0" eaLnBrk="1" latinLnBrk="0" hangingPunct="1">
        <a:lnSpc>
          <a:spcPct val="100000"/>
        </a:lnSpc>
        <a:spcBef>
          <a:spcPts val="500"/>
        </a:spcBef>
        <a:buFont typeface="Arial" panose="020B0604020202020204" pitchFamily="34" charset="0"/>
        <a:buChar char="•"/>
        <a:defRPr sz="2400" b="0" i="0" kern="1200">
          <a:solidFill>
            <a:schemeClr val="tx1"/>
          </a:solidFill>
          <a:latin typeface="Segoe UI" panose="020B0502040204020203" pitchFamily="34" charset="0"/>
          <a:ea typeface="+mn-ea"/>
          <a:cs typeface="Segoe UI" panose="020B0502040204020203" pitchFamily="34" charset="0"/>
        </a:defRPr>
      </a:lvl2pPr>
      <a:lvl3pPr marL="1143000" indent="-228600" algn="l" defTabSz="914400" rtl="0" eaLnBrk="1" latinLnBrk="0" hangingPunct="1">
        <a:lnSpc>
          <a:spcPct val="100000"/>
        </a:lnSpc>
        <a:spcBef>
          <a:spcPts val="500"/>
        </a:spcBef>
        <a:buFont typeface="Arial" panose="020B0604020202020204" pitchFamily="34" charset="0"/>
        <a:buChar char="•"/>
        <a:defRPr sz="2000" b="0" i="0" kern="1200">
          <a:solidFill>
            <a:schemeClr val="tx1"/>
          </a:solidFill>
          <a:latin typeface="Segoe UI" panose="020B0502040204020203" pitchFamily="34" charset="0"/>
          <a:ea typeface="+mn-ea"/>
          <a:cs typeface="Segoe UI" panose="020B0502040204020203" pitchFamily="34" charset="0"/>
        </a:defRPr>
      </a:lvl3pPr>
      <a:lvl4pPr marL="1600200" indent="-228600" algn="l" defTabSz="914400" rtl="0" eaLnBrk="1" latinLnBrk="0" hangingPunct="1">
        <a:lnSpc>
          <a:spcPct val="100000"/>
        </a:lnSpc>
        <a:spcBef>
          <a:spcPts val="500"/>
        </a:spcBef>
        <a:buFont typeface="Arial" panose="020B0604020202020204" pitchFamily="34" charset="0"/>
        <a:buChar char="•"/>
        <a:defRPr sz="1800" b="0" i="0" kern="1200">
          <a:solidFill>
            <a:schemeClr val="tx1"/>
          </a:solidFill>
          <a:latin typeface="Segoe UI" panose="020B0502040204020203" pitchFamily="34" charset="0"/>
          <a:ea typeface="+mn-ea"/>
          <a:cs typeface="Segoe UI" panose="020B0502040204020203" pitchFamily="34" charset="0"/>
        </a:defRPr>
      </a:lvl4pPr>
      <a:lvl5pPr marL="2057400" indent="-228600" algn="l" defTabSz="914400" rtl="0" eaLnBrk="1" latinLnBrk="0" hangingPunct="1">
        <a:lnSpc>
          <a:spcPct val="100000"/>
        </a:lnSpc>
        <a:spcBef>
          <a:spcPts val="500"/>
        </a:spcBef>
        <a:buFont typeface="Arial" panose="020B0604020202020204" pitchFamily="34" charset="0"/>
        <a:buChar char="•"/>
        <a:defRPr sz="1800" b="0" i="0" kern="1200">
          <a:solidFill>
            <a:schemeClr val="tx1"/>
          </a:solidFill>
          <a:latin typeface="Segoe UI" panose="020B0502040204020203" pitchFamily="34" charset="0"/>
          <a:ea typeface="+mn-ea"/>
          <a:cs typeface="Segoe UI" panose="020B0502040204020203"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a:extLst>
              <a:ext uri="{FF2B5EF4-FFF2-40B4-BE49-F238E27FC236}">
                <a16:creationId xmlns:a16="http://schemas.microsoft.com/office/drawing/2014/main" id="{9AA4640D-DE2B-8C45-884B-08D7CF9584B9}"/>
              </a:ext>
            </a:extLst>
          </p:cNvPr>
          <p:cNvSpPr>
            <a:spLocks noGrp="1"/>
          </p:cNvSpPr>
          <p:nvPr>
            <p:ph type="subTitle" idx="1"/>
          </p:nvPr>
        </p:nvSpPr>
        <p:spPr/>
        <p:txBody>
          <a:bodyPr/>
          <a:lstStyle/>
          <a:p>
            <a:r>
              <a:rPr lang="fr-FR" dirty="0"/>
              <a:t>Greg Griffiths</a:t>
            </a:r>
          </a:p>
          <a:p>
            <a:r>
              <a:rPr lang="fr-FR" dirty="0"/>
              <a:t>July 24, 2024</a:t>
            </a:r>
          </a:p>
          <a:p>
            <a:endParaRPr lang="fr-FR" dirty="0"/>
          </a:p>
          <a:p>
            <a:endParaRPr lang="en-US" dirty="0"/>
          </a:p>
        </p:txBody>
      </p:sp>
      <p:sp>
        <p:nvSpPr>
          <p:cNvPr id="3" name="Title 2">
            <a:extLst>
              <a:ext uri="{FF2B5EF4-FFF2-40B4-BE49-F238E27FC236}">
                <a16:creationId xmlns:a16="http://schemas.microsoft.com/office/drawing/2014/main" id="{EB69D106-8AD9-4843-955F-7E374E6B419F}"/>
              </a:ext>
            </a:extLst>
          </p:cNvPr>
          <p:cNvSpPr>
            <a:spLocks noGrp="1"/>
          </p:cNvSpPr>
          <p:nvPr>
            <p:ph type="ctrTitle"/>
          </p:nvPr>
        </p:nvSpPr>
        <p:spPr/>
        <p:txBody>
          <a:bodyPr/>
          <a:lstStyle/>
          <a:p>
            <a:r>
              <a:rPr lang="en-US" dirty="0"/>
              <a:t>Employment law update 2024</a:t>
            </a:r>
          </a:p>
        </p:txBody>
      </p:sp>
    </p:spTree>
    <p:extLst>
      <p:ext uri="{BB962C8B-B14F-4D97-AF65-F5344CB8AC3E}">
        <p14:creationId xmlns:p14="http://schemas.microsoft.com/office/powerpoint/2010/main" val="213297070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1BD03D-9C3B-7F6D-CD2A-9556AB741EDC}"/>
              </a:ext>
            </a:extLst>
          </p:cNvPr>
          <p:cNvSpPr>
            <a:spLocks noGrp="1"/>
          </p:cNvSpPr>
          <p:nvPr>
            <p:ph type="title"/>
          </p:nvPr>
        </p:nvSpPr>
        <p:spPr/>
        <p:txBody>
          <a:bodyPr>
            <a:normAutofit fontScale="90000"/>
          </a:bodyPr>
          <a:lstStyle/>
          <a:p>
            <a:pPr marL="0" marR="0">
              <a:lnSpc>
                <a:spcPct val="150000"/>
              </a:lnSpc>
              <a:spcBef>
                <a:spcPts val="0"/>
              </a:spcBef>
              <a:spcAft>
                <a:spcPts val="0"/>
              </a:spcAft>
            </a:pPr>
            <a:r>
              <a:rPr lang="en-US" sz="4000" dirty="0">
                <a:effectLst/>
                <a:latin typeface="Calibri" panose="020F0502020204030204" pitchFamily="34" charset="0"/>
                <a:ea typeface="Times New Roman" panose="02020603050405020304" pitchFamily="18" charset="0"/>
                <a:cs typeface="Aptos" panose="020B0004020202020204" pitchFamily="34" charset="0"/>
              </a:rPr>
              <a:t>Misclassifying Employees as Contractors</a:t>
            </a:r>
            <a:br>
              <a:rPr lang="en-US" sz="3600" dirty="0">
                <a:effectLst/>
                <a:latin typeface="Aptos" panose="020B0004020202020204" pitchFamily="34" charset="0"/>
                <a:ea typeface="Aptos" panose="020B0004020202020204" pitchFamily="34" charset="0"/>
                <a:cs typeface="Aptos" panose="020B0004020202020204" pitchFamily="34" charset="0"/>
              </a:rPr>
            </a:br>
            <a:endParaRPr lang="en-US" dirty="0"/>
          </a:p>
        </p:txBody>
      </p:sp>
      <p:sp>
        <p:nvSpPr>
          <p:cNvPr id="3" name="Content Placeholder 2">
            <a:extLst>
              <a:ext uri="{FF2B5EF4-FFF2-40B4-BE49-F238E27FC236}">
                <a16:creationId xmlns:a16="http://schemas.microsoft.com/office/drawing/2014/main" id="{772D3979-8A59-F28B-F14D-8AE7544E4204}"/>
              </a:ext>
            </a:extLst>
          </p:cNvPr>
          <p:cNvSpPr>
            <a:spLocks noGrp="1"/>
          </p:cNvSpPr>
          <p:nvPr>
            <p:ph idx="1"/>
          </p:nvPr>
        </p:nvSpPr>
        <p:spPr/>
        <p:txBody>
          <a:bodyPr>
            <a:normAutofit/>
          </a:bodyPr>
          <a:lstStyle/>
          <a:p>
            <a:pPr marL="457200" lvl="1" indent="0">
              <a:spcBef>
                <a:spcPts val="0"/>
              </a:spcBef>
              <a:buSzPts val="1000"/>
              <a:buNone/>
              <a:tabLst>
                <a:tab pos="457200" algn="l"/>
              </a:tabLst>
            </a:pPr>
            <a:endParaRPr lang="en-US" sz="1900" dirty="0">
              <a:effectLst/>
              <a:latin typeface="+mn-lt"/>
              <a:ea typeface="Aptos" panose="020B0004020202020204" pitchFamily="34" charset="0"/>
              <a:cs typeface="Aptos" panose="020B0004020202020204" pitchFamily="34" charset="0"/>
            </a:endParaRPr>
          </a:p>
          <a:p>
            <a:pPr marL="0" indent="0">
              <a:spcBef>
                <a:spcPts val="0"/>
              </a:spcBef>
              <a:buSzPts val="1000"/>
              <a:buNone/>
              <a:tabLst>
                <a:tab pos="457200" algn="l"/>
              </a:tabLst>
            </a:pPr>
            <a:r>
              <a:rPr lang="en-US" sz="2200" dirty="0">
                <a:effectLst/>
                <a:latin typeface="+mn-lt"/>
                <a:ea typeface="Aptos" panose="020B0004020202020204" pitchFamily="34" charset="0"/>
                <a:cs typeface="Aptos" panose="020B0004020202020204" pitchFamily="34" charset="0"/>
              </a:rPr>
              <a:t>The employer, officers, and agents of the employer can be deemed personally liable for violating the law. </a:t>
            </a:r>
          </a:p>
          <a:p>
            <a:pPr marL="0" indent="0">
              <a:spcBef>
                <a:spcPts val="0"/>
              </a:spcBef>
              <a:buSzPts val="1000"/>
              <a:buNone/>
              <a:tabLst>
                <a:tab pos="457200" algn="l"/>
              </a:tabLst>
            </a:pPr>
            <a:endParaRPr lang="en-US" sz="2200" dirty="0">
              <a:effectLst/>
              <a:latin typeface="+mn-lt"/>
              <a:ea typeface="Aptos" panose="020B0004020202020204" pitchFamily="34" charset="0"/>
              <a:cs typeface="Aptos" panose="020B0004020202020204" pitchFamily="34" charset="0"/>
            </a:endParaRPr>
          </a:p>
          <a:p>
            <a:pPr marL="0" indent="0">
              <a:spcBef>
                <a:spcPts val="0"/>
              </a:spcBef>
              <a:buSzPts val="1000"/>
              <a:buNone/>
              <a:tabLst>
                <a:tab pos="457200" algn="l"/>
              </a:tabLst>
            </a:pPr>
            <a:r>
              <a:rPr lang="en-US" sz="2200" dirty="0">
                <a:effectLst/>
                <a:latin typeface="+mn-lt"/>
                <a:ea typeface="Aptos" panose="020B0004020202020204" pitchFamily="34" charset="0"/>
                <a:cs typeface="Aptos" panose="020B0004020202020204" pitchFamily="34" charset="0"/>
              </a:rPr>
              <a:t>Penalties for violations include fines of up to $10,000 for each misclassified person and each violation, and fines of up to $1,000 for each person who fails to cooperate with an investigation into violations of this law. </a:t>
            </a:r>
          </a:p>
          <a:p>
            <a:pPr marL="0" marR="0" indent="0">
              <a:spcBef>
                <a:spcPts val="0"/>
              </a:spcBef>
              <a:spcAft>
                <a:spcPts val="0"/>
              </a:spcAft>
              <a:buNone/>
            </a:pPr>
            <a:endParaRPr lang="en-US" sz="2200" dirty="0">
              <a:effectLst/>
              <a:latin typeface="+mn-lt"/>
              <a:ea typeface="Aptos" panose="020B0004020202020204" pitchFamily="34" charset="0"/>
              <a:cs typeface="Aptos" panose="020B0004020202020204" pitchFamily="34" charset="0"/>
            </a:endParaRPr>
          </a:p>
          <a:p>
            <a:pPr marL="0" marR="0" indent="0">
              <a:spcBef>
                <a:spcPts val="0"/>
              </a:spcBef>
              <a:spcAft>
                <a:spcPts val="0"/>
              </a:spcAft>
              <a:buNone/>
            </a:pPr>
            <a:r>
              <a:rPr lang="en-US" sz="2200" dirty="0">
                <a:effectLst/>
                <a:latin typeface="+mn-lt"/>
                <a:ea typeface="Aptos" panose="020B0004020202020204" pitchFamily="34" charset="0"/>
                <a:cs typeface="Aptos" panose="020B0004020202020204" pitchFamily="34" charset="0"/>
              </a:rPr>
              <a:t>The misclassified person may also be entitled to recover compensatory damages, such as back wages.</a:t>
            </a:r>
          </a:p>
          <a:p>
            <a:endParaRPr lang="en-US" dirty="0"/>
          </a:p>
        </p:txBody>
      </p:sp>
      <p:sp>
        <p:nvSpPr>
          <p:cNvPr id="4" name="Slide Number Placeholder 3">
            <a:extLst>
              <a:ext uri="{FF2B5EF4-FFF2-40B4-BE49-F238E27FC236}">
                <a16:creationId xmlns:a16="http://schemas.microsoft.com/office/drawing/2014/main" id="{060CDA56-394F-A411-7C60-91893F17EE24}"/>
              </a:ext>
            </a:extLst>
          </p:cNvPr>
          <p:cNvSpPr>
            <a:spLocks noGrp="1"/>
          </p:cNvSpPr>
          <p:nvPr>
            <p:ph type="sldNum" sz="quarter" idx="10"/>
          </p:nvPr>
        </p:nvSpPr>
        <p:spPr/>
        <p:txBody>
          <a:bodyPr/>
          <a:lstStyle/>
          <a:p>
            <a:fld id="{6D34FDA3-2B15-4C9C-B677-C441CD8315A2}" type="slidenum">
              <a:rPr lang="en-US" smtClean="0"/>
              <a:t>10</a:t>
            </a:fld>
            <a:endParaRPr lang="en-US"/>
          </a:p>
        </p:txBody>
      </p:sp>
    </p:spTree>
    <p:extLst>
      <p:ext uri="{BB962C8B-B14F-4D97-AF65-F5344CB8AC3E}">
        <p14:creationId xmlns:p14="http://schemas.microsoft.com/office/powerpoint/2010/main" val="50778301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6325AB-3D16-B9D5-5DA4-16CCBF9712A3}"/>
              </a:ext>
            </a:extLst>
          </p:cNvPr>
          <p:cNvSpPr>
            <a:spLocks noGrp="1"/>
          </p:cNvSpPr>
          <p:nvPr>
            <p:ph type="title"/>
          </p:nvPr>
        </p:nvSpPr>
        <p:spPr/>
        <p:txBody>
          <a:bodyPr/>
          <a:lstStyle/>
          <a:p>
            <a:r>
              <a:rPr lang="en-US" dirty="0"/>
              <a:t>Minimum Wage for Ride Share Drivers</a:t>
            </a:r>
          </a:p>
        </p:txBody>
      </p:sp>
      <p:sp>
        <p:nvSpPr>
          <p:cNvPr id="3" name="Content Placeholder 2">
            <a:extLst>
              <a:ext uri="{FF2B5EF4-FFF2-40B4-BE49-F238E27FC236}">
                <a16:creationId xmlns:a16="http://schemas.microsoft.com/office/drawing/2014/main" id="{CC91FB16-82AD-99A8-2397-0C5D41507A47}"/>
              </a:ext>
            </a:extLst>
          </p:cNvPr>
          <p:cNvSpPr>
            <a:spLocks noGrp="1"/>
          </p:cNvSpPr>
          <p:nvPr>
            <p:ph idx="1"/>
          </p:nvPr>
        </p:nvSpPr>
        <p:spPr/>
        <p:txBody>
          <a:bodyPr/>
          <a:lstStyle/>
          <a:p>
            <a:pPr marL="461963" marR="0" indent="-231775">
              <a:spcBef>
                <a:spcPts val="0"/>
              </a:spcBef>
              <a:spcAft>
                <a:spcPts val="600"/>
              </a:spcAft>
            </a:pPr>
            <a:r>
              <a:rPr lang="en-US" spc="10" dirty="0">
                <a:solidFill>
                  <a:srgbClr val="000000"/>
                </a:solidFill>
                <a:effectLst/>
                <a:highlight>
                  <a:srgbClr val="FFFFFF"/>
                </a:highlight>
                <a:latin typeface="Calibri" panose="020F0502020204030204" pitchFamily="34" charset="0"/>
                <a:ea typeface="Aptos" panose="020B0004020202020204" pitchFamily="34" charset="0"/>
                <a:cs typeface="Aptos" panose="020B0004020202020204" pitchFamily="34" charset="0"/>
              </a:rPr>
              <a:t>Starting December 1, 2024, rideshare drivers must be paid at least $1.28 per mile and $0.31 per minute (does not include tips) with at least $5.00 for any single ride. </a:t>
            </a:r>
            <a:endParaRPr lang="en-US" dirty="0">
              <a:effectLst/>
              <a:latin typeface="Aptos" panose="020B0004020202020204" pitchFamily="34" charset="0"/>
              <a:ea typeface="Aptos" panose="020B0004020202020204" pitchFamily="34" charset="0"/>
              <a:cs typeface="Aptos" panose="020B0004020202020204" pitchFamily="34" charset="0"/>
            </a:endParaRPr>
          </a:p>
          <a:p>
            <a:pPr marL="461963" marR="0" indent="-231775">
              <a:spcBef>
                <a:spcPts val="0"/>
              </a:spcBef>
              <a:spcAft>
                <a:spcPts val="600"/>
              </a:spcAft>
            </a:pPr>
            <a:r>
              <a:rPr lang="en-US" spc="10" dirty="0">
                <a:solidFill>
                  <a:srgbClr val="000000"/>
                </a:solidFill>
                <a:effectLst/>
                <a:highlight>
                  <a:srgbClr val="FFFFFF"/>
                </a:highlight>
                <a:latin typeface="Calibri" panose="020F0502020204030204" pitchFamily="34" charset="0"/>
                <a:ea typeface="Aptos" panose="020B0004020202020204" pitchFamily="34" charset="0"/>
                <a:cs typeface="Aptos" panose="020B0004020202020204" pitchFamily="34" charset="0"/>
              </a:rPr>
              <a:t>An additional $0.91 per mile is charged for any transportation in a vehicle with wheelchair access, and if the rider or company cancels a ride after the driver has departed to pick up the rider, the rider must pay 80 percent of any cancellation fee. </a:t>
            </a:r>
            <a:endParaRPr lang="en-US" dirty="0">
              <a:effectLst/>
              <a:latin typeface="Aptos" panose="020B0004020202020204" pitchFamily="34" charset="0"/>
              <a:ea typeface="Aptos" panose="020B0004020202020204" pitchFamily="34" charset="0"/>
              <a:cs typeface="Aptos" panose="020B0004020202020204" pitchFamily="34" charset="0"/>
            </a:endParaRPr>
          </a:p>
          <a:p>
            <a:pPr marL="461963" marR="0" indent="-461963">
              <a:lnSpc>
                <a:spcPct val="150000"/>
              </a:lnSpc>
              <a:spcBef>
                <a:spcPts val="0"/>
              </a:spcBef>
              <a:spcAft>
                <a:spcPts val="0"/>
              </a:spcAft>
              <a:buNone/>
            </a:pPr>
            <a:endParaRPr lang="en-US" sz="1800" dirty="0">
              <a:effectLst/>
              <a:latin typeface="Aptos" panose="020B0004020202020204" pitchFamily="34" charset="0"/>
              <a:ea typeface="Aptos" panose="020B0004020202020204" pitchFamily="34" charset="0"/>
              <a:cs typeface="Aptos" panose="020B0004020202020204" pitchFamily="34" charset="0"/>
            </a:endParaRPr>
          </a:p>
          <a:p>
            <a:endParaRPr lang="en-US" dirty="0"/>
          </a:p>
        </p:txBody>
      </p:sp>
      <p:sp>
        <p:nvSpPr>
          <p:cNvPr id="4" name="Slide Number Placeholder 3">
            <a:extLst>
              <a:ext uri="{FF2B5EF4-FFF2-40B4-BE49-F238E27FC236}">
                <a16:creationId xmlns:a16="http://schemas.microsoft.com/office/drawing/2014/main" id="{2896BFDB-18F5-052B-3D79-215A8C1EF97C}"/>
              </a:ext>
            </a:extLst>
          </p:cNvPr>
          <p:cNvSpPr>
            <a:spLocks noGrp="1"/>
          </p:cNvSpPr>
          <p:nvPr>
            <p:ph type="sldNum" sz="quarter" idx="10"/>
          </p:nvPr>
        </p:nvSpPr>
        <p:spPr/>
        <p:txBody>
          <a:bodyPr/>
          <a:lstStyle/>
          <a:p>
            <a:fld id="{6D34FDA3-2B15-4C9C-B677-C441CD8315A2}" type="slidenum">
              <a:rPr lang="en-US" smtClean="0"/>
              <a:t>11</a:t>
            </a:fld>
            <a:endParaRPr lang="en-US"/>
          </a:p>
        </p:txBody>
      </p:sp>
    </p:spTree>
    <p:extLst>
      <p:ext uri="{BB962C8B-B14F-4D97-AF65-F5344CB8AC3E}">
        <p14:creationId xmlns:p14="http://schemas.microsoft.com/office/powerpoint/2010/main" val="111074513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FE6293-9CC2-3DED-EC58-261DD7775631}"/>
              </a:ext>
            </a:extLst>
          </p:cNvPr>
          <p:cNvSpPr>
            <a:spLocks noGrp="1"/>
          </p:cNvSpPr>
          <p:nvPr>
            <p:ph type="title"/>
          </p:nvPr>
        </p:nvSpPr>
        <p:spPr/>
        <p:txBody>
          <a:bodyPr/>
          <a:lstStyle/>
          <a:p>
            <a:r>
              <a:rPr lang="en-US" dirty="0"/>
              <a:t>Access to Personnel Files Statute </a:t>
            </a:r>
            <a:br>
              <a:rPr lang="en-US" dirty="0"/>
            </a:br>
            <a:r>
              <a:rPr lang="en-US" dirty="0"/>
              <a:t>Now Applies to Smaller Employers</a:t>
            </a:r>
          </a:p>
        </p:txBody>
      </p:sp>
      <p:sp>
        <p:nvSpPr>
          <p:cNvPr id="3" name="Content Placeholder 2">
            <a:extLst>
              <a:ext uri="{FF2B5EF4-FFF2-40B4-BE49-F238E27FC236}">
                <a16:creationId xmlns:a16="http://schemas.microsoft.com/office/drawing/2014/main" id="{2312D1F9-D66A-C03A-17D2-35EDCDB9E677}"/>
              </a:ext>
            </a:extLst>
          </p:cNvPr>
          <p:cNvSpPr>
            <a:spLocks noGrp="1"/>
          </p:cNvSpPr>
          <p:nvPr>
            <p:ph idx="1"/>
          </p:nvPr>
        </p:nvSpPr>
        <p:spPr/>
        <p:txBody>
          <a:bodyPr/>
          <a:lstStyle/>
          <a:p>
            <a:pPr marL="0" marR="0" indent="0">
              <a:spcBef>
                <a:spcPts val="0"/>
              </a:spcBef>
              <a:spcAft>
                <a:spcPts val="0"/>
              </a:spcAft>
              <a:buNone/>
            </a:pPr>
            <a:endParaRPr lang="en-US" sz="3000" spc="10" dirty="0">
              <a:solidFill>
                <a:srgbClr val="000000"/>
              </a:solidFill>
              <a:effectLst/>
              <a:highlight>
                <a:srgbClr val="FFFFFF"/>
              </a:highlight>
              <a:latin typeface="Calibri" panose="020F0502020204030204" pitchFamily="34" charset="0"/>
              <a:ea typeface="Aptos" panose="020B0004020202020204" pitchFamily="34" charset="0"/>
              <a:cs typeface="Aptos" panose="020B0004020202020204" pitchFamily="34" charset="0"/>
            </a:endParaRPr>
          </a:p>
          <a:p>
            <a:pPr marL="0" marR="0" indent="0">
              <a:spcBef>
                <a:spcPts val="0"/>
              </a:spcBef>
              <a:spcAft>
                <a:spcPts val="0"/>
              </a:spcAft>
              <a:buNone/>
            </a:pPr>
            <a:endParaRPr lang="en-US" sz="3000" spc="10" dirty="0">
              <a:solidFill>
                <a:srgbClr val="000000"/>
              </a:solidFill>
              <a:highlight>
                <a:srgbClr val="FFFFFF"/>
              </a:highlight>
              <a:latin typeface="Calibri" panose="020F0502020204030204" pitchFamily="34" charset="0"/>
              <a:ea typeface="Aptos" panose="020B0004020202020204" pitchFamily="34" charset="0"/>
              <a:cs typeface="Aptos" panose="020B0004020202020204" pitchFamily="34" charset="0"/>
            </a:endParaRPr>
          </a:p>
          <a:p>
            <a:pPr marL="0" marR="0" indent="0">
              <a:spcBef>
                <a:spcPts val="0"/>
              </a:spcBef>
              <a:spcAft>
                <a:spcPts val="0"/>
              </a:spcAft>
              <a:buNone/>
            </a:pPr>
            <a:r>
              <a:rPr lang="en-US" sz="3000" spc="10" dirty="0">
                <a:solidFill>
                  <a:srgbClr val="000000"/>
                </a:solidFill>
                <a:effectLst/>
                <a:highlight>
                  <a:srgbClr val="FFFFFF"/>
                </a:highlight>
                <a:latin typeface="Calibri" panose="020F0502020204030204" pitchFamily="34" charset="0"/>
                <a:ea typeface="Aptos" panose="020B0004020202020204" pitchFamily="34" charset="0"/>
                <a:cs typeface="Aptos" panose="020B0004020202020204" pitchFamily="34" charset="0"/>
              </a:rPr>
              <a:t>Starting August 1, 2024, “employer” means a person with </a:t>
            </a:r>
            <a:r>
              <a:rPr lang="en-US" sz="3000" u="sng" spc="10" dirty="0">
                <a:solidFill>
                  <a:srgbClr val="000000"/>
                </a:solidFill>
                <a:effectLst/>
                <a:highlight>
                  <a:srgbClr val="FFFFFF"/>
                </a:highlight>
                <a:latin typeface="Calibri" panose="020F0502020204030204" pitchFamily="34" charset="0"/>
                <a:ea typeface="Aptos" panose="020B0004020202020204" pitchFamily="34" charset="0"/>
                <a:cs typeface="Aptos" panose="020B0004020202020204" pitchFamily="34" charset="0"/>
              </a:rPr>
              <a:t>one or more </a:t>
            </a:r>
            <a:r>
              <a:rPr lang="en-US" sz="3000" spc="10" dirty="0">
                <a:solidFill>
                  <a:srgbClr val="000000"/>
                </a:solidFill>
                <a:effectLst/>
                <a:highlight>
                  <a:srgbClr val="FFFFFF"/>
                </a:highlight>
                <a:latin typeface="Calibri" panose="020F0502020204030204" pitchFamily="34" charset="0"/>
                <a:ea typeface="Aptos" panose="020B0004020202020204" pitchFamily="34" charset="0"/>
                <a:cs typeface="Aptos" panose="020B0004020202020204" pitchFamily="34" charset="0"/>
              </a:rPr>
              <a:t>employees up from twenty or more employees.</a:t>
            </a:r>
            <a:endParaRPr lang="en-US" sz="3000" dirty="0">
              <a:effectLst/>
              <a:latin typeface="Aptos" panose="020B0004020202020204" pitchFamily="34" charset="0"/>
              <a:ea typeface="Aptos" panose="020B0004020202020204" pitchFamily="34" charset="0"/>
              <a:cs typeface="Aptos" panose="020B0004020202020204" pitchFamily="34" charset="0"/>
            </a:endParaRPr>
          </a:p>
          <a:p>
            <a:pPr marL="0" marR="0" indent="0">
              <a:lnSpc>
                <a:spcPct val="107000"/>
              </a:lnSpc>
              <a:spcBef>
                <a:spcPts val="0"/>
              </a:spcBef>
              <a:spcAft>
                <a:spcPts val="800"/>
              </a:spcAft>
              <a:buNone/>
            </a:pPr>
            <a:br>
              <a:rPr lang="en-US" sz="1800" kern="0" dirty="0">
                <a:effectLst/>
                <a:latin typeface="Calibri" panose="020F0502020204030204" pitchFamily="34" charset="0"/>
                <a:ea typeface="Aptos" panose="020B0004020202020204" pitchFamily="34" charset="0"/>
              </a:rPr>
            </a:br>
            <a:r>
              <a:rPr lang="en-US" sz="1800" dirty="0">
                <a:effectLst/>
                <a:latin typeface="Calibri" panose="020F0502020204030204" pitchFamily="34" charset="0"/>
                <a:ea typeface="Aptos" panose="020B0004020202020204" pitchFamily="34" charset="0"/>
                <a:cs typeface="Aptos" panose="020B0004020202020204" pitchFamily="34" charset="0"/>
              </a:rPr>
              <a:t> </a:t>
            </a:r>
            <a:endParaRPr lang="en-US" sz="1800" dirty="0">
              <a:effectLst/>
              <a:latin typeface="Aptos" panose="020B0004020202020204" pitchFamily="34" charset="0"/>
              <a:ea typeface="Aptos" panose="020B0004020202020204" pitchFamily="34" charset="0"/>
              <a:cs typeface="Aptos" panose="020B0004020202020204" pitchFamily="34" charset="0"/>
            </a:endParaRPr>
          </a:p>
          <a:p>
            <a:pPr marL="0" indent="0">
              <a:buNone/>
            </a:pPr>
            <a:endParaRPr lang="en-US" dirty="0"/>
          </a:p>
        </p:txBody>
      </p:sp>
      <p:sp>
        <p:nvSpPr>
          <p:cNvPr id="4" name="Slide Number Placeholder 3">
            <a:extLst>
              <a:ext uri="{FF2B5EF4-FFF2-40B4-BE49-F238E27FC236}">
                <a16:creationId xmlns:a16="http://schemas.microsoft.com/office/drawing/2014/main" id="{ECCDC271-BE03-2003-74EA-C8532CDF748E}"/>
              </a:ext>
            </a:extLst>
          </p:cNvPr>
          <p:cNvSpPr>
            <a:spLocks noGrp="1"/>
          </p:cNvSpPr>
          <p:nvPr>
            <p:ph type="sldNum" sz="quarter" idx="10"/>
          </p:nvPr>
        </p:nvSpPr>
        <p:spPr/>
        <p:txBody>
          <a:bodyPr/>
          <a:lstStyle/>
          <a:p>
            <a:fld id="{6D34FDA3-2B15-4C9C-B677-C441CD8315A2}" type="slidenum">
              <a:rPr lang="en-US" smtClean="0"/>
              <a:t>12</a:t>
            </a:fld>
            <a:endParaRPr lang="en-US"/>
          </a:p>
        </p:txBody>
      </p:sp>
    </p:spTree>
    <p:extLst>
      <p:ext uri="{BB962C8B-B14F-4D97-AF65-F5344CB8AC3E}">
        <p14:creationId xmlns:p14="http://schemas.microsoft.com/office/powerpoint/2010/main" val="114227406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C5CE48-0295-845F-466B-3CA2863A9DE8}"/>
              </a:ext>
            </a:extLst>
          </p:cNvPr>
          <p:cNvSpPr>
            <a:spLocks noGrp="1"/>
          </p:cNvSpPr>
          <p:nvPr>
            <p:ph type="title"/>
          </p:nvPr>
        </p:nvSpPr>
        <p:spPr/>
        <p:txBody>
          <a:bodyPr/>
          <a:lstStyle/>
          <a:p>
            <a:pPr marL="0" marR="0">
              <a:lnSpc>
                <a:spcPct val="107000"/>
              </a:lnSpc>
              <a:spcBef>
                <a:spcPts val="0"/>
              </a:spcBef>
              <a:spcAft>
                <a:spcPts val="800"/>
              </a:spcAft>
            </a:pPr>
            <a:r>
              <a:rPr lang="en-US" sz="3600" dirty="0">
                <a:effectLst/>
                <a:latin typeface="Calibri" panose="020F0502020204030204" pitchFamily="34" charset="0"/>
                <a:ea typeface="Times New Roman" panose="02020603050405020304" pitchFamily="18" charset="0"/>
                <a:cs typeface="Aptos" panose="020B0004020202020204" pitchFamily="34" charset="0"/>
              </a:rPr>
              <a:t>FTC Ban on Non-Compete Clauses</a:t>
            </a:r>
            <a:br>
              <a:rPr lang="en-US" sz="3600" dirty="0">
                <a:effectLst/>
                <a:latin typeface="Aptos" panose="020B0004020202020204" pitchFamily="34" charset="0"/>
                <a:ea typeface="Aptos" panose="020B0004020202020204" pitchFamily="34" charset="0"/>
                <a:cs typeface="Aptos" panose="020B0004020202020204" pitchFamily="34" charset="0"/>
              </a:rPr>
            </a:br>
            <a:endParaRPr lang="en-US" dirty="0"/>
          </a:p>
        </p:txBody>
      </p:sp>
      <p:sp>
        <p:nvSpPr>
          <p:cNvPr id="3" name="Content Placeholder 2">
            <a:extLst>
              <a:ext uri="{FF2B5EF4-FFF2-40B4-BE49-F238E27FC236}">
                <a16:creationId xmlns:a16="http://schemas.microsoft.com/office/drawing/2014/main" id="{156767D5-3934-E2BE-A9C6-893AC256DD55}"/>
              </a:ext>
            </a:extLst>
          </p:cNvPr>
          <p:cNvSpPr>
            <a:spLocks noGrp="1"/>
          </p:cNvSpPr>
          <p:nvPr>
            <p:ph idx="1"/>
          </p:nvPr>
        </p:nvSpPr>
        <p:spPr/>
        <p:txBody>
          <a:bodyPr>
            <a:normAutofit/>
          </a:bodyPr>
          <a:lstStyle/>
          <a:p>
            <a:pPr marL="458788" marR="0">
              <a:lnSpc>
                <a:spcPct val="107000"/>
              </a:lnSpc>
              <a:spcBef>
                <a:spcPts val="0"/>
              </a:spcBef>
              <a:spcAft>
                <a:spcPts val="800"/>
              </a:spcAft>
            </a:pPr>
            <a:r>
              <a:rPr lang="en-US" sz="2200" dirty="0">
                <a:effectLst/>
                <a:latin typeface="Calibri" panose="020F0502020204030204" pitchFamily="34" charset="0"/>
                <a:ea typeface="Times New Roman" panose="02020603050405020304" pitchFamily="18" charset="0"/>
                <a:cs typeface="Aptos" panose="020B0004020202020204" pitchFamily="34" charset="0"/>
              </a:rPr>
              <a:t>Starting September 4, 2024, the rule would ban existing </a:t>
            </a:r>
            <a:r>
              <a:rPr lang="en-US" sz="2200" u="sng" dirty="0">
                <a:effectLst/>
                <a:latin typeface="Calibri" panose="020F0502020204030204" pitchFamily="34" charset="0"/>
                <a:ea typeface="Times New Roman" panose="02020603050405020304" pitchFamily="18" charset="0"/>
                <a:cs typeface="Aptos" panose="020B0004020202020204" pitchFamily="34" charset="0"/>
              </a:rPr>
              <a:t>and</a:t>
            </a:r>
            <a:r>
              <a:rPr lang="en-US" sz="2200" dirty="0">
                <a:effectLst/>
                <a:latin typeface="Calibri" panose="020F0502020204030204" pitchFamily="34" charset="0"/>
                <a:ea typeface="Times New Roman" panose="02020603050405020304" pitchFamily="18" charset="0"/>
                <a:cs typeface="Aptos" panose="020B0004020202020204" pitchFamily="34" charset="0"/>
              </a:rPr>
              <a:t> new non-compete agreements.</a:t>
            </a:r>
            <a:endParaRPr lang="en-US" sz="2200" dirty="0">
              <a:effectLst/>
              <a:latin typeface="Aptos" panose="020B0004020202020204" pitchFamily="34" charset="0"/>
              <a:ea typeface="Aptos" panose="020B0004020202020204" pitchFamily="34" charset="0"/>
              <a:cs typeface="Aptos" panose="020B0004020202020204" pitchFamily="34" charset="0"/>
            </a:endParaRPr>
          </a:p>
          <a:p>
            <a:pPr marL="458788" marR="0">
              <a:lnSpc>
                <a:spcPct val="107000"/>
              </a:lnSpc>
              <a:spcBef>
                <a:spcPts val="0"/>
              </a:spcBef>
              <a:spcAft>
                <a:spcPts val="800"/>
              </a:spcAft>
            </a:pPr>
            <a:r>
              <a:rPr lang="en-US" sz="2200" dirty="0">
                <a:solidFill>
                  <a:srgbClr val="000000"/>
                </a:solidFill>
                <a:effectLst/>
                <a:highlight>
                  <a:srgbClr val="FFFFFF"/>
                </a:highlight>
                <a:latin typeface="Calibri" panose="020F0502020204030204" pitchFamily="34" charset="0"/>
                <a:ea typeface="Aptos" panose="020B0004020202020204" pitchFamily="34" charset="0"/>
                <a:cs typeface="Aptos" panose="020B0004020202020204" pitchFamily="34" charset="0"/>
              </a:rPr>
              <a:t>The Final Rule prohibits employers from entering non-compete agreements with an expansive category of workers, including employees, independent contractors, externs, interns, and volunteers, among others. </a:t>
            </a:r>
            <a:endParaRPr lang="en-US" sz="2200" dirty="0">
              <a:effectLst/>
              <a:latin typeface="Aptos" panose="020B0004020202020204" pitchFamily="34" charset="0"/>
              <a:ea typeface="Aptos" panose="020B0004020202020204" pitchFamily="34" charset="0"/>
              <a:cs typeface="Aptos" panose="020B0004020202020204" pitchFamily="34" charset="0"/>
            </a:endParaRPr>
          </a:p>
          <a:p>
            <a:pPr marL="458788" marR="0">
              <a:lnSpc>
                <a:spcPct val="107000"/>
              </a:lnSpc>
              <a:spcBef>
                <a:spcPts val="0"/>
              </a:spcBef>
              <a:spcAft>
                <a:spcPts val="800"/>
              </a:spcAft>
            </a:pPr>
            <a:r>
              <a:rPr lang="en-US" sz="2200" dirty="0">
                <a:solidFill>
                  <a:srgbClr val="000000"/>
                </a:solidFill>
                <a:effectLst/>
                <a:highlight>
                  <a:srgbClr val="FFFFFF"/>
                </a:highlight>
                <a:latin typeface="Calibri" panose="020F0502020204030204" pitchFamily="34" charset="0"/>
                <a:ea typeface="Aptos" panose="020B0004020202020204" pitchFamily="34" charset="0"/>
                <a:cs typeface="Aptos" panose="020B0004020202020204" pitchFamily="34" charset="0"/>
              </a:rPr>
              <a:t>The Final Rule exempts Existing Agreements between employers and the limited category of workers who qualify as “senior executives.”  The Final Rule defines “senior executives” as workers who act in a “policy making position” and who received at least $151,164 in total compensation in the preceding year.</a:t>
            </a:r>
            <a:endParaRPr lang="en-US" sz="2200" dirty="0">
              <a:effectLst/>
              <a:latin typeface="Aptos" panose="020B0004020202020204" pitchFamily="34" charset="0"/>
              <a:ea typeface="Aptos" panose="020B0004020202020204" pitchFamily="34" charset="0"/>
              <a:cs typeface="Aptos" panose="020B0004020202020204" pitchFamily="34" charset="0"/>
            </a:endParaRPr>
          </a:p>
          <a:p>
            <a:pPr marL="458788" marR="0">
              <a:lnSpc>
                <a:spcPct val="107000"/>
              </a:lnSpc>
              <a:spcBef>
                <a:spcPts val="0"/>
              </a:spcBef>
              <a:spcAft>
                <a:spcPts val="800"/>
              </a:spcAft>
            </a:pPr>
            <a:endParaRPr lang="en-US" sz="1800" dirty="0">
              <a:effectLst/>
              <a:latin typeface="Aptos" panose="020B0004020202020204" pitchFamily="34" charset="0"/>
              <a:ea typeface="Aptos" panose="020B0004020202020204" pitchFamily="34" charset="0"/>
              <a:cs typeface="Aptos" panose="020B0004020202020204" pitchFamily="34" charset="0"/>
            </a:endParaRPr>
          </a:p>
        </p:txBody>
      </p:sp>
      <p:sp>
        <p:nvSpPr>
          <p:cNvPr id="4" name="Slide Number Placeholder 3">
            <a:extLst>
              <a:ext uri="{FF2B5EF4-FFF2-40B4-BE49-F238E27FC236}">
                <a16:creationId xmlns:a16="http://schemas.microsoft.com/office/drawing/2014/main" id="{CFEEAA50-8B39-7437-6D3F-725B834A571F}"/>
              </a:ext>
            </a:extLst>
          </p:cNvPr>
          <p:cNvSpPr>
            <a:spLocks noGrp="1"/>
          </p:cNvSpPr>
          <p:nvPr>
            <p:ph type="sldNum" sz="quarter" idx="10"/>
          </p:nvPr>
        </p:nvSpPr>
        <p:spPr/>
        <p:txBody>
          <a:bodyPr/>
          <a:lstStyle/>
          <a:p>
            <a:fld id="{6D34FDA3-2B15-4C9C-B677-C441CD8315A2}" type="slidenum">
              <a:rPr lang="en-US" smtClean="0"/>
              <a:t>13</a:t>
            </a:fld>
            <a:endParaRPr lang="en-US"/>
          </a:p>
        </p:txBody>
      </p:sp>
    </p:spTree>
    <p:extLst>
      <p:ext uri="{BB962C8B-B14F-4D97-AF65-F5344CB8AC3E}">
        <p14:creationId xmlns:p14="http://schemas.microsoft.com/office/powerpoint/2010/main" val="99053913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C5CE48-0295-845F-466B-3CA2863A9DE8}"/>
              </a:ext>
            </a:extLst>
          </p:cNvPr>
          <p:cNvSpPr>
            <a:spLocks noGrp="1"/>
          </p:cNvSpPr>
          <p:nvPr>
            <p:ph type="title"/>
          </p:nvPr>
        </p:nvSpPr>
        <p:spPr/>
        <p:txBody>
          <a:bodyPr/>
          <a:lstStyle/>
          <a:p>
            <a:pPr marL="0" marR="0">
              <a:lnSpc>
                <a:spcPct val="107000"/>
              </a:lnSpc>
              <a:spcBef>
                <a:spcPts val="0"/>
              </a:spcBef>
              <a:spcAft>
                <a:spcPts val="800"/>
              </a:spcAft>
            </a:pPr>
            <a:r>
              <a:rPr lang="en-US" sz="3600" dirty="0">
                <a:effectLst/>
                <a:latin typeface="Calibri" panose="020F0502020204030204" pitchFamily="34" charset="0"/>
                <a:ea typeface="Times New Roman" panose="02020603050405020304" pitchFamily="18" charset="0"/>
                <a:cs typeface="Aptos" panose="020B0004020202020204" pitchFamily="34" charset="0"/>
              </a:rPr>
              <a:t>FTC Ban on Non-Compete Clauses</a:t>
            </a:r>
            <a:br>
              <a:rPr lang="en-US" sz="3600" dirty="0">
                <a:effectLst/>
                <a:latin typeface="Aptos" panose="020B0004020202020204" pitchFamily="34" charset="0"/>
                <a:ea typeface="Aptos" panose="020B0004020202020204" pitchFamily="34" charset="0"/>
                <a:cs typeface="Aptos" panose="020B0004020202020204" pitchFamily="34" charset="0"/>
              </a:rPr>
            </a:br>
            <a:endParaRPr lang="en-US" dirty="0"/>
          </a:p>
        </p:txBody>
      </p:sp>
      <p:sp>
        <p:nvSpPr>
          <p:cNvPr id="3" name="Content Placeholder 2">
            <a:extLst>
              <a:ext uri="{FF2B5EF4-FFF2-40B4-BE49-F238E27FC236}">
                <a16:creationId xmlns:a16="http://schemas.microsoft.com/office/drawing/2014/main" id="{156767D5-3934-E2BE-A9C6-893AC256DD55}"/>
              </a:ext>
            </a:extLst>
          </p:cNvPr>
          <p:cNvSpPr>
            <a:spLocks noGrp="1"/>
          </p:cNvSpPr>
          <p:nvPr>
            <p:ph idx="1"/>
          </p:nvPr>
        </p:nvSpPr>
        <p:spPr/>
        <p:txBody>
          <a:bodyPr>
            <a:normAutofit/>
          </a:bodyPr>
          <a:lstStyle/>
          <a:p>
            <a:pPr marL="458788" marR="0">
              <a:lnSpc>
                <a:spcPct val="107000"/>
              </a:lnSpc>
              <a:spcBef>
                <a:spcPts val="0"/>
              </a:spcBef>
              <a:spcAft>
                <a:spcPts val="800"/>
              </a:spcAft>
            </a:pPr>
            <a:r>
              <a:rPr lang="en-US" sz="2800" dirty="0">
                <a:solidFill>
                  <a:srgbClr val="000000"/>
                </a:solidFill>
                <a:effectLst/>
                <a:highlight>
                  <a:srgbClr val="FFFFFF"/>
                </a:highlight>
                <a:latin typeface="Calibri" panose="020F0502020204030204" pitchFamily="34" charset="0"/>
                <a:ea typeface="Aptos" panose="020B0004020202020204" pitchFamily="34" charset="0"/>
                <a:cs typeface="Aptos" panose="020B0004020202020204" pitchFamily="34" charset="0"/>
              </a:rPr>
              <a:t>Note this is broader than the Minnesota law which does not impact existing non-compete agreements.</a:t>
            </a:r>
            <a:endParaRPr lang="en-US" sz="2800" dirty="0">
              <a:effectLst/>
              <a:latin typeface="Aptos" panose="020B0004020202020204" pitchFamily="34" charset="0"/>
              <a:ea typeface="Aptos" panose="020B0004020202020204" pitchFamily="34" charset="0"/>
              <a:cs typeface="Aptos" panose="020B0004020202020204" pitchFamily="34" charset="0"/>
            </a:endParaRPr>
          </a:p>
          <a:p>
            <a:pPr marL="458788" marR="0">
              <a:lnSpc>
                <a:spcPct val="107000"/>
              </a:lnSpc>
              <a:spcBef>
                <a:spcPts val="0"/>
              </a:spcBef>
              <a:spcAft>
                <a:spcPts val="800"/>
              </a:spcAft>
            </a:pPr>
            <a:r>
              <a:rPr lang="en-US" sz="2800" dirty="0">
                <a:solidFill>
                  <a:srgbClr val="000000"/>
                </a:solidFill>
                <a:effectLst/>
                <a:highlight>
                  <a:srgbClr val="FFFFFF"/>
                </a:highlight>
                <a:latin typeface="Calibri" panose="020F0502020204030204" pitchFamily="34" charset="0"/>
                <a:ea typeface="Aptos" panose="020B0004020202020204" pitchFamily="34" charset="0"/>
                <a:cs typeface="Aptos" panose="020B0004020202020204" pitchFamily="34" charset="0"/>
              </a:rPr>
              <a:t>Does not impact non-compete agreements related to the sale of a business or training repayment agreements.</a:t>
            </a:r>
            <a:endParaRPr lang="en-US" sz="2800" dirty="0">
              <a:effectLst/>
              <a:latin typeface="Aptos" panose="020B0004020202020204" pitchFamily="34" charset="0"/>
              <a:ea typeface="Aptos" panose="020B0004020202020204" pitchFamily="34" charset="0"/>
              <a:cs typeface="Aptos" panose="020B0004020202020204" pitchFamily="34" charset="0"/>
            </a:endParaRPr>
          </a:p>
          <a:p>
            <a:pPr marL="458788" marR="0">
              <a:lnSpc>
                <a:spcPct val="107000"/>
              </a:lnSpc>
              <a:spcBef>
                <a:spcPts val="0"/>
              </a:spcBef>
              <a:spcAft>
                <a:spcPts val="800"/>
              </a:spcAft>
            </a:pPr>
            <a:r>
              <a:rPr lang="en-US" sz="2800" dirty="0">
                <a:solidFill>
                  <a:srgbClr val="000000"/>
                </a:solidFill>
                <a:effectLst/>
                <a:highlight>
                  <a:srgbClr val="FFFFFF"/>
                </a:highlight>
                <a:latin typeface="Calibri" panose="020F0502020204030204" pitchFamily="34" charset="0"/>
                <a:ea typeface="Aptos" panose="020B0004020202020204" pitchFamily="34" charset="0"/>
                <a:cs typeface="Aptos" panose="020B0004020202020204" pitchFamily="34" charset="0"/>
              </a:rPr>
              <a:t>There are on-going legal challenges.  The argument is the FTC lacked the legal authority to do this.</a:t>
            </a:r>
          </a:p>
          <a:p>
            <a:pPr marL="458788" marR="0">
              <a:lnSpc>
                <a:spcPct val="107000"/>
              </a:lnSpc>
              <a:spcBef>
                <a:spcPts val="0"/>
              </a:spcBef>
              <a:spcAft>
                <a:spcPts val="800"/>
              </a:spcAft>
            </a:pPr>
            <a:r>
              <a:rPr lang="en-US" sz="2800" dirty="0">
                <a:solidFill>
                  <a:srgbClr val="000000"/>
                </a:solidFill>
                <a:highlight>
                  <a:srgbClr val="FFFFFF"/>
                </a:highlight>
                <a:latin typeface="Calibri" panose="020F0502020204030204" pitchFamily="34" charset="0"/>
                <a:ea typeface="Aptos" panose="020B0004020202020204" pitchFamily="34" charset="0"/>
                <a:cs typeface="Aptos" panose="020B0004020202020204" pitchFamily="34" charset="0"/>
              </a:rPr>
              <a:t>What about non-solicitation agreements?</a:t>
            </a:r>
            <a:endParaRPr lang="en-US" sz="2800" dirty="0">
              <a:effectLst/>
              <a:latin typeface="Aptos" panose="020B0004020202020204" pitchFamily="34" charset="0"/>
              <a:ea typeface="Aptos" panose="020B0004020202020204" pitchFamily="34" charset="0"/>
              <a:cs typeface="Aptos" panose="020B0004020202020204" pitchFamily="34" charset="0"/>
            </a:endParaRPr>
          </a:p>
        </p:txBody>
      </p:sp>
      <p:sp>
        <p:nvSpPr>
          <p:cNvPr id="4" name="Slide Number Placeholder 3">
            <a:extLst>
              <a:ext uri="{FF2B5EF4-FFF2-40B4-BE49-F238E27FC236}">
                <a16:creationId xmlns:a16="http://schemas.microsoft.com/office/drawing/2014/main" id="{CFEEAA50-8B39-7437-6D3F-725B834A571F}"/>
              </a:ext>
            </a:extLst>
          </p:cNvPr>
          <p:cNvSpPr>
            <a:spLocks noGrp="1"/>
          </p:cNvSpPr>
          <p:nvPr>
            <p:ph type="sldNum" sz="quarter" idx="10"/>
          </p:nvPr>
        </p:nvSpPr>
        <p:spPr/>
        <p:txBody>
          <a:bodyPr/>
          <a:lstStyle/>
          <a:p>
            <a:fld id="{6D34FDA3-2B15-4C9C-B677-C441CD8315A2}" type="slidenum">
              <a:rPr lang="en-US" smtClean="0"/>
              <a:t>14</a:t>
            </a:fld>
            <a:endParaRPr lang="en-US"/>
          </a:p>
        </p:txBody>
      </p:sp>
    </p:spTree>
    <p:extLst>
      <p:ext uri="{BB962C8B-B14F-4D97-AF65-F5344CB8AC3E}">
        <p14:creationId xmlns:p14="http://schemas.microsoft.com/office/powerpoint/2010/main" val="182274746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C5CE48-0295-845F-466B-3CA2863A9DE8}"/>
              </a:ext>
            </a:extLst>
          </p:cNvPr>
          <p:cNvSpPr>
            <a:spLocks noGrp="1"/>
          </p:cNvSpPr>
          <p:nvPr>
            <p:ph type="title"/>
          </p:nvPr>
        </p:nvSpPr>
        <p:spPr/>
        <p:txBody>
          <a:bodyPr/>
          <a:lstStyle/>
          <a:p>
            <a:pPr marL="0" marR="0">
              <a:lnSpc>
                <a:spcPct val="107000"/>
              </a:lnSpc>
              <a:spcBef>
                <a:spcPts val="0"/>
              </a:spcBef>
              <a:spcAft>
                <a:spcPts val="800"/>
              </a:spcAft>
            </a:pPr>
            <a:r>
              <a:rPr lang="en-US" sz="3600" dirty="0">
                <a:effectLst/>
                <a:latin typeface="Calibri" panose="020F0502020204030204" pitchFamily="34" charset="0"/>
                <a:ea typeface="Times New Roman" panose="02020603050405020304" pitchFamily="18" charset="0"/>
                <a:cs typeface="Aptos" panose="020B0004020202020204" pitchFamily="34" charset="0"/>
              </a:rPr>
              <a:t>FTC Ban on Non-Compete Clauses</a:t>
            </a:r>
            <a:br>
              <a:rPr lang="en-US" sz="3600" dirty="0">
                <a:effectLst/>
                <a:latin typeface="Aptos" panose="020B0004020202020204" pitchFamily="34" charset="0"/>
                <a:ea typeface="Aptos" panose="020B0004020202020204" pitchFamily="34" charset="0"/>
                <a:cs typeface="Aptos" panose="020B0004020202020204" pitchFamily="34" charset="0"/>
              </a:rPr>
            </a:br>
            <a:endParaRPr lang="en-US" dirty="0"/>
          </a:p>
        </p:txBody>
      </p:sp>
      <p:sp>
        <p:nvSpPr>
          <p:cNvPr id="3" name="Content Placeholder 2">
            <a:extLst>
              <a:ext uri="{FF2B5EF4-FFF2-40B4-BE49-F238E27FC236}">
                <a16:creationId xmlns:a16="http://schemas.microsoft.com/office/drawing/2014/main" id="{156767D5-3934-E2BE-A9C6-893AC256DD55}"/>
              </a:ext>
            </a:extLst>
          </p:cNvPr>
          <p:cNvSpPr>
            <a:spLocks noGrp="1"/>
          </p:cNvSpPr>
          <p:nvPr>
            <p:ph idx="1"/>
          </p:nvPr>
        </p:nvSpPr>
        <p:spPr/>
        <p:txBody>
          <a:bodyPr>
            <a:normAutofit lnSpcReduction="10000"/>
          </a:bodyPr>
          <a:lstStyle/>
          <a:p>
            <a:pPr marL="458788" marR="0">
              <a:lnSpc>
                <a:spcPct val="107000"/>
              </a:lnSpc>
              <a:spcBef>
                <a:spcPts val="0"/>
              </a:spcBef>
              <a:spcAft>
                <a:spcPts val="800"/>
              </a:spcAft>
            </a:pPr>
            <a:r>
              <a:rPr lang="en-US" sz="2800" dirty="0">
                <a:solidFill>
                  <a:srgbClr val="000000"/>
                </a:solidFill>
                <a:effectLst/>
                <a:highlight>
                  <a:srgbClr val="FFFFFF"/>
                </a:highlight>
                <a:latin typeface="Calibri" panose="020F0502020204030204" pitchFamily="34" charset="0"/>
                <a:ea typeface="Aptos" panose="020B0004020202020204" pitchFamily="34" charset="0"/>
                <a:cs typeface="Aptos" panose="020B0004020202020204" pitchFamily="34" charset="0"/>
              </a:rPr>
              <a:t>There are on-going legal challenges.  The argument is the FTC lacked the legal authority to do this.</a:t>
            </a:r>
          </a:p>
          <a:p>
            <a:pPr marL="915988" lvl="1">
              <a:lnSpc>
                <a:spcPct val="107000"/>
              </a:lnSpc>
              <a:spcBef>
                <a:spcPts val="0"/>
              </a:spcBef>
              <a:spcAft>
                <a:spcPts val="800"/>
              </a:spcAft>
            </a:pPr>
            <a:r>
              <a:rPr lang="en-US" sz="2400" dirty="0">
                <a:solidFill>
                  <a:srgbClr val="000000"/>
                </a:solidFill>
                <a:highlight>
                  <a:srgbClr val="FFFFFF"/>
                </a:highlight>
                <a:latin typeface="Calibri" panose="020F0502020204030204" pitchFamily="34" charset="0"/>
                <a:ea typeface="Aptos" panose="020B0004020202020204" pitchFamily="34" charset="0"/>
                <a:cs typeface="Aptos" panose="020B0004020202020204" pitchFamily="34" charset="0"/>
              </a:rPr>
              <a:t>Texas U.S. District Court issues an injunction stopping its enforcement only with respect to the named parties in the case.</a:t>
            </a:r>
          </a:p>
          <a:p>
            <a:pPr marL="915988" lvl="1">
              <a:lnSpc>
                <a:spcPct val="107000"/>
              </a:lnSpc>
              <a:spcBef>
                <a:spcPts val="0"/>
              </a:spcBef>
              <a:spcAft>
                <a:spcPts val="800"/>
              </a:spcAft>
            </a:pPr>
            <a:r>
              <a:rPr lang="en-US" sz="2400" dirty="0">
                <a:solidFill>
                  <a:srgbClr val="000000"/>
                </a:solidFill>
                <a:effectLst/>
                <a:highlight>
                  <a:srgbClr val="FFFFFF"/>
                </a:highlight>
                <a:latin typeface="Calibri" panose="020F0502020204030204" pitchFamily="34" charset="0"/>
                <a:ea typeface="Aptos" panose="020B0004020202020204" pitchFamily="34" charset="0"/>
                <a:cs typeface="Aptos" panose="020B0004020202020204" pitchFamily="34" charset="0"/>
              </a:rPr>
              <a:t>On July 23</a:t>
            </a:r>
            <a:r>
              <a:rPr lang="en-US" sz="2400" baseline="30000" dirty="0">
                <a:solidFill>
                  <a:srgbClr val="000000"/>
                </a:solidFill>
                <a:effectLst/>
                <a:highlight>
                  <a:srgbClr val="FFFFFF"/>
                </a:highlight>
                <a:latin typeface="Calibri" panose="020F0502020204030204" pitchFamily="34" charset="0"/>
                <a:ea typeface="Aptos" panose="020B0004020202020204" pitchFamily="34" charset="0"/>
                <a:cs typeface="Aptos" panose="020B0004020202020204" pitchFamily="34" charset="0"/>
              </a:rPr>
              <a:t>rd</a:t>
            </a:r>
            <a:r>
              <a:rPr lang="en-US" sz="2400" dirty="0">
                <a:solidFill>
                  <a:srgbClr val="000000"/>
                </a:solidFill>
                <a:effectLst/>
                <a:highlight>
                  <a:srgbClr val="FFFFFF"/>
                </a:highlight>
                <a:latin typeface="Calibri" panose="020F0502020204030204" pitchFamily="34" charset="0"/>
                <a:ea typeface="Aptos" panose="020B0004020202020204" pitchFamily="34" charset="0"/>
                <a:cs typeface="Aptos" panose="020B0004020202020204" pitchFamily="34" charset="0"/>
              </a:rPr>
              <a:t> a Pennsylvania U.S. District Court disagreed and refused to do so saying the named party was unlikely to succeed.</a:t>
            </a:r>
          </a:p>
          <a:p>
            <a:pPr marL="915988" lvl="1">
              <a:lnSpc>
                <a:spcPct val="107000"/>
              </a:lnSpc>
              <a:spcBef>
                <a:spcPts val="0"/>
              </a:spcBef>
              <a:spcAft>
                <a:spcPts val="800"/>
              </a:spcAft>
            </a:pPr>
            <a:r>
              <a:rPr lang="en-US" sz="2400" dirty="0">
                <a:solidFill>
                  <a:srgbClr val="000000"/>
                </a:solidFill>
                <a:effectLst/>
                <a:highlight>
                  <a:srgbClr val="FFFFFF"/>
                </a:highlight>
                <a:latin typeface="Calibri" panose="020F0502020204030204" pitchFamily="34" charset="0"/>
                <a:ea typeface="Aptos" panose="020B0004020202020204" pitchFamily="34" charset="0"/>
                <a:cs typeface="Aptos" panose="020B0004020202020204" pitchFamily="34" charset="0"/>
              </a:rPr>
              <a:t>This means the rule is likely to go into effect </a:t>
            </a:r>
            <a:r>
              <a:rPr lang="en-US" sz="2400">
                <a:solidFill>
                  <a:srgbClr val="000000"/>
                </a:solidFill>
                <a:effectLst/>
                <a:highlight>
                  <a:srgbClr val="FFFFFF"/>
                </a:highlight>
                <a:latin typeface="Calibri" panose="020F0502020204030204" pitchFamily="34" charset="0"/>
                <a:ea typeface="Aptos" panose="020B0004020202020204" pitchFamily="34" charset="0"/>
                <a:cs typeface="Aptos" panose="020B0004020202020204" pitchFamily="34" charset="0"/>
              </a:rPr>
              <a:t>on September 4</a:t>
            </a:r>
            <a:r>
              <a:rPr lang="en-US" sz="2400" baseline="30000">
                <a:solidFill>
                  <a:srgbClr val="000000"/>
                </a:solidFill>
                <a:effectLst/>
                <a:highlight>
                  <a:srgbClr val="FFFFFF"/>
                </a:highlight>
                <a:latin typeface="Calibri" panose="020F0502020204030204" pitchFamily="34" charset="0"/>
                <a:ea typeface="Aptos" panose="020B0004020202020204" pitchFamily="34" charset="0"/>
                <a:cs typeface="Aptos" panose="020B0004020202020204" pitchFamily="34" charset="0"/>
              </a:rPr>
              <a:t>th</a:t>
            </a:r>
            <a:r>
              <a:rPr lang="en-US" sz="2400">
                <a:solidFill>
                  <a:srgbClr val="000000"/>
                </a:solidFill>
                <a:effectLst/>
                <a:highlight>
                  <a:srgbClr val="FFFFFF"/>
                </a:highlight>
                <a:latin typeface="Calibri" panose="020F0502020204030204" pitchFamily="34" charset="0"/>
                <a:ea typeface="Aptos" panose="020B0004020202020204" pitchFamily="34" charset="0"/>
                <a:cs typeface="Aptos" panose="020B0004020202020204" pitchFamily="34" charset="0"/>
              </a:rPr>
              <a:t>.</a:t>
            </a:r>
            <a:endParaRPr lang="en-US" sz="2400" dirty="0">
              <a:solidFill>
                <a:srgbClr val="000000"/>
              </a:solidFill>
              <a:effectLst/>
              <a:highlight>
                <a:srgbClr val="FFFFFF"/>
              </a:highlight>
              <a:latin typeface="Calibri" panose="020F0502020204030204" pitchFamily="34" charset="0"/>
              <a:ea typeface="Aptos" panose="020B0004020202020204" pitchFamily="34" charset="0"/>
              <a:cs typeface="Aptos" panose="020B0004020202020204" pitchFamily="34" charset="0"/>
            </a:endParaRPr>
          </a:p>
          <a:p>
            <a:pPr marL="458788" marR="0">
              <a:lnSpc>
                <a:spcPct val="107000"/>
              </a:lnSpc>
              <a:spcBef>
                <a:spcPts val="0"/>
              </a:spcBef>
              <a:spcAft>
                <a:spcPts val="800"/>
              </a:spcAft>
            </a:pPr>
            <a:r>
              <a:rPr lang="en-US" sz="2800" dirty="0">
                <a:solidFill>
                  <a:srgbClr val="000000"/>
                </a:solidFill>
                <a:highlight>
                  <a:srgbClr val="FFFFFF"/>
                </a:highlight>
                <a:latin typeface="Calibri" panose="020F0502020204030204" pitchFamily="34" charset="0"/>
                <a:ea typeface="Aptos" panose="020B0004020202020204" pitchFamily="34" charset="0"/>
                <a:cs typeface="Aptos" panose="020B0004020202020204" pitchFamily="34" charset="0"/>
              </a:rPr>
              <a:t>What about non-solicitation agreements?</a:t>
            </a:r>
            <a:endParaRPr lang="en-US" sz="2800" dirty="0">
              <a:effectLst/>
              <a:latin typeface="Aptos" panose="020B0004020202020204" pitchFamily="34" charset="0"/>
              <a:ea typeface="Aptos" panose="020B0004020202020204" pitchFamily="34" charset="0"/>
              <a:cs typeface="Aptos" panose="020B0004020202020204" pitchFamily="34" charset="0"/>
            </a:endParaRPr>
          </a:p>
        </p:txBody>
      </p:sp>
      <p:sp>
        <p:nvSpPr>
          <p:cNvPr id="4" name="Slide Number Placeholder 3">
            <a:extLst>
              <a:ext uri="{FF2B5EF4-FFF2-40B4-BE49-F238E27FC236}">
                <a16:creationId xmlns:a16="http://schemas.microsoft.com/office/drawing/2014/main" id="{CFEEAA50-8B39-7437-6D3F-725B834A571F}"/>
              </a:ext>
            </a:extLst>
          </p:cNvPr>
          <p:cNvSpPr>
            <a:spLocks noGrp="1"/>
          </p:cNvSpPr>
          <p:nvPr>
            <p:ph type="sldNum" sz="quarter" idx="10"/>
          </p:nvPr>
        </p:nvSpPr>
        <p:spPr/>
        <p:txBody>
          <a:bodyPr/>
          <a:lstStyle/>
          <a:p>
            <a:fld id="{6D34FDA3-2B15-4C9C-B677-C441CD8315A2}" type="slidenum">
              <a:rPr lang="en-US" smtClean="0"/>
              <a:t>15</a:t>
            </a:fld>
            <a:endParaRPr lang="en-US"/>
          </a:p>
        </p:txBody>
      </p:sp>
    </p:spTree>
    <p:extLst>
      <p:ext uri="{BB962C8B-B14F-4D97-AF65-F5344CB8AC3E}">
        <p14:creationId xmlns:p14="http://schemas.microsoft.com/office/powerpoint/2010/main" val="363821144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DAA155-08A1-1908-4762-6A91AEC12DCD}"/>
              </a:ext>
            </a:extLst>
          </p:cNvPr>
          <p:cNvSpPr>
            <a:spLocks noGrp="1"/>
          </p:cNvSpPr>
          <p:nvPr>
            <p:ph type="title"/>
          </p:nvPr>
        </p:nvSpPr>
        <p:spPr/>
        <p:txBody>
          <a:bodyPr/>
          <a:lstStyle/>
          <a:p>
            <a:r>
              <a:rPr lang="en-US" dirty="0"/>
              <a:t>Status of Non-Compete Agreements in MN</a:t>
            </a:r>
          </a:p>
        </p:txBody>
      </p:sp>
      <p:sp>
        <p:nvSpPr>
          <p:cNvPr id="3" name="Content Placeholder 2">
            <a:extLst>
              <a:ext uri="{FF2B5EF4-FFF2-40B4-BE49-F238E27FC236}">
                <a16:creationId xmlns:a16="http://schemas.microsoft.com/office/drawing/2014/main" id="{F38E7011-B256-D629-955B-E1AC5CA8A9D7}"/>
              </a:ext>
            </a:extLst>
          </p:cNvPr>
          <p:cNvSpPr>
            <a:spLocks noGrp="1"/>
          </p:cNvSpPr>
          <p:nvPr>
            <p:ph idx="1"/>
          </p:nvPr>
        </p:nvSpPr>
        <p:spPr/>
        <p:txBody>
          <a:bodyPr/>
          <a:lstStyle/>
          <a:p>
            <a:r>
              <a:rPr lang="en-US" dirty="0"/>
              <a:t>Under Minn. Stat. 181.988 any new non-compete agreements in Minnesota are illegal as if July 1, 2023.</a:t>
            </a:r>
          </a:p>
          <a:p>
            <a:r>
              <a:rPr lang="en-US" dirty="0"/>
              <a:t>Existing, valid, non-compete agreements were not affected.</a:t>
            </a:r>
          </a:p>
          <a:p>
            <a:r>
              <a:rPr lang="en-US" dirty="0"/>
              <a:t>It is questionable whether courts will enforce existing agreements.</a:t>
            </a:r>
          </a:p>
          <a:p>
            <a:r>
              <a:rPr lang="en-US" dirty="0"/>
              <a:t>Non-compete agreements related to the sale of a business are enforceable.</a:t>
            </a:r>
          </a:p>
          <a:p>
            <a:r>
              <a:rPr lang="en-US" dirty="0"/>
              <a:t>What about non-solicitation agreements?</a:t>
            </a:r>
          </a:p>
        </p:txBody>
      </p:sp>
      <p:sp>
        <p:nvSpPr>
          <p:cNvPr id="4" name="Slide Number Placeholder 3">
            <a:extLst>
              <a:ext uri="{FF2B5EF4-FFF2-40B4-BE49-F238E27FC236}">
                <a16:creationId xmlns:a16="http://schemas.microsoft.com/office/drawing/2014/main" id="{07382356-C685-C1AF-BBCE-8A65941DE27A}"/>
              </a:ext>
            </a:extLst>
          </p:cNvPr>
          <p:cNvSpPr>
            <a:spLocks noGrp="1"/>
          </p:cNvSpPr>
          <p:nvPr>
            <p:ph type="sldNum" sz="quarter" idx="10"/>
          </p:nvPr>
        </p:nvSpPr>
        <p:spPr/>
        <p:txBody>
          <a:bodyPr/>
          <a:lstStyle/>
          <a:p>
            <a:fld id="{6D34FDA3-2B15-4C9C-B677-C441CD8315A2}" type="slidenum">
              <a:rPr lang="en-US" smtClean="0"/>
              <a:t>16</a:t>
            </a:fld>
            <a:endParaRPr lang="en-US"/>
          </a:p>
        </p:txBody>
      </p:sp>
    </p:spTree>
    <p:extLst>
      <p:ext uri="{BB962C8B-B14F-4D97-AF65-F5344CB8AC3E}">
        <p14:creationId xmlns:p14="http://schemas.microsoft.com/office/powerpoint/2010/main" val="382104002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FFFD3D-817B-BD6E-6579-24BE3EBDE9C2}"/>
              </a:ext>
            </a:extLst>
          </p:cNvPr>
          <p:cNvSpPr>
            <a:spLocks noGrp="1"/>
          </p:cNvSpPr>
          <p:nvPr>
            <p:ph type="title"/>
          </p:nvPr>
        </p:nvSpPr>
        <p:spPr/>
        <p:txBody>
          <a:bodyPr>
            <a:normAutofit fontScale="90000"/>
          </a:bodyPr>
          <a:lstStyle/>
          <a:p>
            <a:pPr marL="0" marR="0">
              <a:spcBef>
                <a:spcPts val="0"/>
              </a:spcBef>
              <a:spcAft>
                <a:spcPts val="0"/>
              </a:spcAft>
            </a:pPr>
            <a:r>
              <a:rPr lang="en-US" sz="4000" dirty="0">
                <a:effectLst/>
                <a:latin typeface="Calibri" panose="020F0502020204030204" pitchFamily="34" charset="0"/>
                <a:ea typeface="Times New Roman" panose="02020603050405020304" pitchFamily="18" charset="0"/>
                <a:cs typeface="Aptos" panose="020B0004020202020204" pitchFamily="34" charset="0"/>
              </a:rPr>
              <a:t>Ban on Non-Solicitation Provisions in New Service Contracts</a:t>
            </a:r>
            <a:br>
              <a:rPr lang="en-US" sz="3600" dirty="0">
                <a:effectLst/>
                <a:latin typeface="Aptos" panose="020B0004020202020204" pitchFamily="34" charset="0"/>
                <a:ea typeface="Aptos" panose="020B0004020202020204" pitchFamily="34" charset="0"/>
                <a:cs typeface="Aptos" panose="020B0004020202020204" pitchFamily="34" charset="0"/>
              </a:rPr>
            </a:br>
            <a:endParaRPr lang="en-US" dirty="0"/>
          </a:p>
        </p:txBody>
      </p:sp>
      <p:sp>
        <p:nvSpPr>
          <p:cNvPr id="3" name="Content Placeholder 2">
            <a:extLst>
              <a:ext uri="{FF2B5EF4-FFF2-40B4-BE49-F238E27FC236}">
                <a16:creationId xmlns:a16="http://schemas.microsoft.com/office/drawing/2014/main" id="{F5DB6A3D-50B6-39EA-AC9D-81727018F500}"/>
              </a:ext>
            </a:extLst>
          </p:cNvPr>
          <p:cNvSpPr>
            <a:spLocks noGrp="1"/>
          </p:cNvSpPr>
          <p:nvPr>
            <p:ph idx="1"/>
          </p:nvPr>
        </p:nvSpPr>
        <p:spPr/>
        <p:txBody>
          <a:bodyPr>
            <a:normAutofit/>
          </a:bodyPr>
          <a:lstStyle/>
          <a:p>
            <a:pPr marL="461963" marR="0" indent="-231775" algn="just">
              <a:spcBef>
                <a:spcPts val="0"/>
              </a:spcBef>
              <a:spcAft>
                <a:spcPts val="600"/>
              </a:spcAft>
            </a:pPr>
            <a:r>
              <a:rPr lang="en-US" dirty="0">
                <a:effectLst/>
                <a:latin typeface="Calibri" panose="020F0502020204030204" pitchFamily="34" charset="0"/>
                <a:ea typeface="Times New Roman" panose="02020603050405020304" pitchFamily="18" charset="0"/>
                <a:cs typeface="Aptos" panose="020B0004020202020204" pitchFamily="34" charset="0"/>
              </a:rPr>
              <a:t>Starting July 1, 2024,</a:t>
            </a:r>
            <a:r>
              <a:rPr lang="en-US" b="1" dirty="0">
                <a:effectLst/>
                <a:latin typeface="Calibri" panose="020F0502020204030204" pitchFamily="34" charset="0"/>
                <a:ea typeface="Times New Roman" panose="02020603050405020304" pitchFamily="18" charset="0"/>
                <a:cs typeface="Aptos" panose="020B0004020202020204" pitchFamily="34" charset="0"/>
              </a:rPr>
              <a:t> </a:t>
            </a:r>
            <a:r>
              <a:rPr lang="en-US" dirty="0">
                <a:effectLst/>
                <a:latin typeface="Calibri" panose="020F0502020204030204" pitchFamily="34" charset="0"/>
                <a:ea typeface="Aptos" panose="020B0004020202020204" pitchFamily="34" charset="0"/>
                <a:cs typeface="Aptos" panose="020B0004020202020204" pitchFamily="34" charset="0"/>
              </a:rPr>
              <a:t>service providers (businesses or people who perform work for a customer) are prohibited from entering a contract containing non-solicit provisions preventing their customers from soliciting or hiring their employees, independent contractors, or others who perform work for the service provider.   </a:t>
            </a:r>
          </a:p>
          <a:p>
            <a:pPr marL="919163" lvl="1" indent="-231775" algn="just">
              <a:spcBef>
                <a:spcPts val="0"/>
              </a:spcBef>
              <a:spcAft>
                <a:spcPts val="600"/>
              </a:spcAft>
            </a:pPr>
            <a:r>
              <a:rPr lang="en-US" sz="2400" dirty="0">
                <a:latin typeface="Calibri" panose="020F0502020204030204" pitchFamily="34" charset="0"/>
                <a:ea typeface="Aptos" panose="020B0004020202020204" pitchFamily="34" charset="0"/>
                <a:cs typeface="Aptos" panose="020B0004020202020204" pitchFamily="34" charset="0"/>
              </a:rPr>
              <a:t>S</a:t>
            </a:r>
            <a:r>
              <a:rPr lang="en-US" sz="2400" dirty="0">
                <a:effectLst/>
                <a:latin typeface="Calibri" panose="020F0502020204030204" pitchFamily="34" charset="0"/>
                <a:ea typeface="Aptos" panose="020B0004020202020204" pitchFamily="34" charset="0"/>
                <a:cs typeface="Aptos" panose="020B0004020202020204" pitchFamily="34" charset="0"/>
              </a:rPr>
              <a:t>taffing companies. </a:t>
            </a:r>
          </a:p>
          <a:p>
            <a:pPr marL="919163" lvl="1" indent="-231775" algn="just">
              <a:spcBef>
                <a:spcPts val="0"/>
              </a:spcBef>
              <a:spcAft>
                <a:spcPts val="600"/>
              </a:spcAft>
            </a:pPr>
            <a:r>
              <a:rPr lang="en-US" sz="2400" dirty="0">
                <a:effectLst/>
                <a:latin typeface="Calibri" panose="020F0502020204030204" pitchFamily="34" charset="0"/>
                <a:ea typeface="Aptos" panose="020B0004020202020204" pitchFamily="34" charset="0"/>
                <a:cs typeface="Aptos" panose="020B0004020202020204" pitchFamily="34" charset="0"/>
              </a:rPr>
              <a:t>Home Care providers </a:t>
            </a:r>
            <a:endParaRPr lang="en-US" sz="2400" dirty="0">
              <a:effectLst/>
              <a:latin typeface="Aptos" panose="020B0004020202020204" pitchFamily="34" charset="0"/>
              <a:ea typeface="Aptos" panose="020B0004020202020204" pitchFamily="34" charset="0"/>
              <a:cs typeface="Aptos" panose="020B0004020202020204" pitchFamily="34" charset="0"/>
            </a:endParaRPr>
          </a:p>
          <a:p>
            <a:pPr marL="461963" marR="0" indent="-231775" algn="just">
              <a:spcBef>
                <a:spcPts val="0"/>
              </a:spcBef>
              <a:spcAft>
                <a:spcPts val="600"/>
              </a:spcAft>
            </a:pPr>
            <a:r>
              <a:rPr lang="en-US" dirty="0">
                <a:effectLst/>
                <a:latin typeface="Calibri" panose="020F0502020204030204" pitchFamily="34" charset="0"/>
                <a:ea typeface="Aptos" panose="020B0004020202020204" pitchFamily="34" charset="0"/>
                <a:cs typeface="Aptos" panose="020B0004020202020204" pitchFamily="34" charset="0"/>
              </a:rPr>
              <a:t>The law does not impact agreements entered prior to July 1, 2024.  What about recurring agreements or ones that automatically renew?</a:t>
            </a:r>
            <a:endParaRPr lang="en-US" dirty="0">
              <a:effectLst/>
              <a:latin typeface="Aptos" panose="020B0004020202020204" pitchFamily="34" charset="0"/>
              <a:ea typeface="Aptos" panose="020B0004020202020204" pitchFamily="34" charset="0"/>
              <a:cs typeface="Aptos" panose="020B0004020202020204" pitchFamily="34" charset="0"/>
            </a:endParaRPr>
          </a:p>
          <a:p>
            <a:endParaRPr lang="en-US" dirty="0"/>
          </a:p>
        </p:txBody>
      </p:sp>
      <p:sp>
        <p:nvSpPr>
          <p:cNvPr id="4" name="Slide Number Placeholder 3">
            <a:extLst>
              <a:ext uri="{FF2B5EF4-FFF2-40B4-BE49-F238E27FC236}">
                <a16:creationId xmlns:a16="http://schemas.microsoft.com/office/drawing/2014/main" id="{E53D2693-267E-68B7-AFF2-FEB8076DDED5}"/>
              </a:ext>
            </a:extLst>
          </p:cNvPr>
          <p:cNvSpPr>
            <a:spLocks noGrp="1"/>
          </p:cNvSpPr>
          <p:nvPr>
            <p:ph type="sldNum" sz="quarter" idx="10"/>
          </p:nvPr>
        </p:nvSpPr>
        <p:spPr/>
        <p:txBody>
          <a:bodyPr/>
          <a:lstStyle/>
          <a:p>
            <a:fld id="{6D34FDA3-2B15-4C9C-B677-C441CD8315A2}" type="slidenum">
              <a:rPr lang="en-US" smtClean="0"/>
              <a:t>17</a:t>
            </a:fld>
            <a:endParaRPr lang="en-US"/>
          </a:p>
        </p:txBody>
      </p:sp>
    </p:spTree>
    <p:extLst>
      <p:ext uri="{BB962C8B-B14F-4D97-AF65-F5344CB8AC3E}">
        <p14:creationId xmlns:p14="http://schemas.microsoft.com/office/powerpoint/2010/main" val="84006073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FFFD3D-817B-BD6E-6579-24BE3EBDE9C2}"/>
              </a:ext>
            </a:extLst>
          </p:cNvPr>
          <p:cNvSpPr>
            <a:spLocks noGrp="1"/>
          </p:cNvSpPr>
          <p:nvPr>
            <p:ph type="title"/>
          </p:nvPr>
        </p:nvSpPr>
        <p:spPr/>
        <p:txBody>
          <a:bodyPr>
            <a:normAutofit fontScale="90000"/>
          </a:bodyPr>
          <a:lstStyle/>
          <a:p>
            <a:pPr marL="0" marR="0">
              <a:spcBef>
                <a:spcPts val="0"/>
              </a:spcBef>
              <a:spcAft>
                <a:spcPts val="0"/>
              </a:spcAft>
            </a:pPr>
            <a:r>
              <a:rPr lang="en-US" sz="4000" dirty="0">
                <a:effectLst/>
                <a:latin typeface="Calibri" panose="020F0502020204030204" pitchFamily="34" charset="0"/>
                <a:ea typeface="Times New Roman" panose="02020603050405020304" pitchFamily="18" charset="0"/>
                <a:cs typeface="Aptos" panose="020B0004020202020204" pitchFamily="34" charset="0"/>
              </a:rPr>
              <a:t>Ban on Non-Solicitation Provisions in New Service Contracts</a:t>
            </a:r>
            <a:br>
              <a:rPr lang="en-US" sz="3600" dirty="0">
                <a:effectLst/>
                <a:latin typeface="Aptos" panose="020B0004020202020204" pitchFamily="34" charset="0"/>
                <a:ea typeface="Aptos" panose="020B0004020202020204" pitchFamily="34" charset="0"/>
                <a:cs typeface="Aptos" panose="020B0004020202020204" pitchFamily="34" charset="0"/>
              </a:rPr>
            </a:br>
            <a:endParaRPr lang="en-US" dirty="0"/>
          </a:p>
        </p:txBody>
      </p:sp>
      <p:sp>
        <p:nvSpPr>
          <p:cNvPr id="3" name="Content Placeholder 2">
            <a:extLst>
              <a:ext uri="{FF2B5EF4-FFF2-40B4-BE49-F238E27FC236}">
                <a16:creationId xmlns:a16="http://schemas.microsoft.com/office/drawing/2014/main" id="{F5DB6A3D-50B6-39EA-AC9D-81727018F500}"/>
              </a:ext>
            </a:extLst>
          </p:cNvPr>
          <p:cNvSpPr>
            <a:spLocks noGrp="1"/>
          </p:cNvSpPr>
          <p:nvPr>
            <p:ph idx="1"/>
          </p:nvPr>
        </p:nvSpPr>
        <p:spPr/>
        <p:txBody>
          <a:bodyPr>
            <a:normAutofit/>
          </a:bodyPr>
          <a:lstStyle/>
          <a:p>
            <a:pPr marL="461963" marR="0" indent="-231775" algn="just">
              <a:spcBef>
                <a:spcPts val="0"/>
              </a:spcBef>
              <a:spcAft>
                <a:spcPts val="600"/>
              </a:spcAft>
            </a:pPr>
            <a:r>
              <a:rPr lang="en-US" dirty="0">
                <a:effectLst/>
                <a:latin typeface="Calibri" panose="020F0502020204030204" pitchFamily="34" charset="0"/>
                <a:ea typeface="Aptos" panose="020B0004020202020204" pitchFamily="34" charset="0"/>
                <a:cs typeface="Aptos" panose="020B0004020202020204" pitchFamily="34" charset="0"/>
              </a:rPr>
              <a:t>This applies to any provision that restricts the customer from directly or indirectly soliciting or hiring those individuals. The statute does not state that conversion fees (i.e., fees that a staffing company charges to a client if the client hires one of its employees) are prohibited. </a:t>
            </a:r>
            <a:endParaRPr lang="en-US" dirty="0">
              <a:effectLst/>
              <a:latin typeface="Aptos" panose="020B0004020202020204" pitchFamily="34" charset="0"/>
              <a:ea typeface="Aptos" panose="020B0004020202020204" pitchFamily="34" charset="0"/>
              <a:cs typeface="Aptos" panose="020B0004020202020204" pitchFamily="34" charset="0"/>
            </a:endParaRPr>
          </a:p>
          <a:p>
            <a:pPr marL="461963" marR="0" indent="-231775" algn="just">
              <a:spcBef>
                <a:spcPts val="0"/>
              </a:spcBef>
              <a:spcAft>
                <a:spcPts val="600"/>
              </a:spcAft>
            </a:pPr>
            <a:r>
              <a:rPr lang="en-US" dirty="0">
                <a:effectLst/>
                <a:latin typeface="Calibri" panose="020F0502020204030204" pitchFamily="34" charset="0"/>
                <a:ea typeface="Aptos" panose="020B0004020202020204" pitchFamily="34" charset="0"/>
                <a:cs typeface="Aptos" panose="020B0004020202020204" pitchFamily="34" charset="0"/>
              </a:rPr>
              <a:t>Such provisions are void and service providers are required to notify their employees of any covenants that violate this restriction.</a:t>
            </a:r>
            <a:endParaRPr lang="en-US" dirty="0">
              <a:effectLst/>
              <a:latin typeface="Aptos" panose="020B0004020202020204" pitchFamily="34" charset="0"/>
              <a:ea typeface="Aptos" panose="020B0004020202020204" pitchFamily="34" charset="0"/>
              <a:cs typeface="Aptos" panose="020B0004020202020204" pitchFamily="34" charset="0"/>
            </a:endParaRPr>
          </a:p>
          <a:p>
            <a:pPr marL="461963" marR="0" indent="-231775" algn="just">
              <a:spcBef>
                <a:spcPts val="0"/>
              </a:spcBef>
              <a:spcAft>
                <a:spcPts val="600"/>
              </a:spcAft>
            </a:pPr>
            <a:r>
              <a:rPr lang="en-US" dirty="0">
                <a:effectLst/>
                <a:latin typeface="Calibri" panose="020F0502020204030204" pitchFamily="34" charset="0"/>
                <a:ea typeface="Aptos" panose="020B0004020202020204" pitchFamily="34" charset="0"/>
                <a:cs typeface="Aptos" panose="020B0004020202020204" pitchFamily="34" charset="0"/>
              </a:rPr>
              <a:t>There is an exception for professional business consultants for computer software development and related services who seek employment through a service provider with the intent of being hired by the customer later.</a:t>
            </a:r>
            <a:endParaRPr lang="en-US" dirty="0">
              <a:effectLst/>
              <a:latin typeface="Aptos" panose="020B0004020202020204" pitchFamily="34" charset="0"/>
              <a:ea typeface="Aptos" panose="020B0004020202020204" pitchFamily="34" charset="0"/>
              <a:cs typeface="Aptos" panose="020B0004020202020204" pitchFamily="34" charset="0"/>
            </a:endParaRPr>
          </a:p>
          <a:p>
            <a:endParaRPr lang="en-US" dirty="0"/>
          </a:p>
        </p:txBody>
      </p:sp>
      <p:sp>
        <p:nvSpPr>
          <p:cNvPr id="4" name="Slide Number Placeholder 3">
            <a:extLst>
              <a:ext uri="{FF2B5EF4-FFF2-40B4-BE49-F238E27FC236}">
                <a16:creationId xmlns:a16="http://schemas.microsoft.com/office/drawing/2014/main" id="{E53D2693-267E-68B7-AFF2-FEB8076DDED5}"/>
              </a:ext>
            </a:extLst>
          </p:cNvPr>
          <p:cNvSpPr>
            <a:spLocks noGrp="1"/>
          </p:cNvSpPr>
          <p:nvPr>
            <p:ph type="sldNum" sz="quarter" idx="10"/>
          </p:nvPr>
        </p:nvSpPr>
        <p:spPr/>
        <p:txBody>
          <a:bodyPr/>
          <a:lstStyle/>
          <a:p>
            <a:fld id="{6D34FDA3-2B15-4C9C-B677-C441CD8315A2}" type="slidenum">
              <a:rPr lang="en-US" smtClean="0"/>
              <a:t>18</a:t>
            </a:fld>
            <a:endParaRPr lang="en-US"/>
          </a:p>
        </p:txBody>
      </p:sp>
    </p:spTree>
    <p:extLst>
      <p:ext uri="{BB962C8B-B14F-4D97-AF65-F5344CB8AC3E}">
        <p14:creationId xmlns:p14="http://schemas.microsoft.com/office/powerpoint/2010/main" val="331655841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7A96F6-74EA-97CB-7BD4-64DF0778B7BF}"/>
              </a:ext>
            </a:extLst>
          </p:cNvPr>
          <p:cNvSpPr>
            <a:spLocks noGrp="1"/>
          </p:cNvSpPr>
          <p:nvPr>
            <p:ph type="title"/>
          </p:nvPr>
        </p:nvSpPr>
        <p:spPr/>
        <p:txBody>
          <a:bodyPr/>
          <a:lstStyle/>
          <a:p>
            <a:pPr marL="0" marR="0">
              <a:spcBef>
                <a:spcPts val="0"/>
              </a:spcBef>
              <a:spcAft>
                <a:spcPts val="0"/>
              </a:spcAft>
            </a:pPr>
            <a:r>
              <a:rPr lang="en-US" sz="3600" dirty="0">
                <a:effectLst/>
                <a:latin typeface="Calibri" panose="020F0502020204030204" pitchFamily="34" charset="0"/>
                <a:ea typeface="Times New Roman" panose="02020603050405020304" pitchFamily="18" charset="0"/>
                <a:cs typeface="Aptos" panose="020B0004020202020204" pitchFamily="34" charset="0"/>
              </a:rPr>
              <a:t>Pregnancy and Parenting Leave</a:t>
            </a:r>
            <a:br>
              <a:rPr lang="en-US" sz="3600" dirty="0">
                <a:effectLst/>
                <a:latin typeface="Aptos" panose="020B0004020202020204" pitchFamily="34" charset="0"/>
                <a:ea typeface="Aptos" panose="020B0004020202020204" pitchFamily="34" charset="0"/>
                <a:cs typeface="Aptos" panose="020B0004020202020204" pitchFamily="34" charset="0"/>
              </a:rPr>
            </a:br>
            <a:endParaRPr lang="en-US" dirty="0"/>
          </a:p>
        </p:txBody>
      </p:sp>
      <p:sp>
        <p:nvSpPr>
          <p:cNvPr id="3" name="Content Placeholder 2">
            <a:extLst>
              <a:ext uri="{FF2B5EF4-FFF2-40B4-BE49-F238E27FC236}">
                <a16:creationId xmlns:a16="http://schemas.microsoft.com/office/drawing/2014/main" id="{9A78CE5E-E4CD-3A63-7A74-2EC54CDD4828}"/>
              </a:ext>
            </a:extLst>
          </p:cNvPr>
          <p:cNvSpPr>
            <a:spLocks noGrp="1"/>
          </p:cNvSpPr>
          <p:nvPr>
            <p:ph idx="1"/>
          </p:nvPr>
        </p:nvSpPr>
        <p:spPr/>
        <p:txBody>
          <a:bodyPr>
            <a:normAutofit lnSpcReduction="10000"/>
          </a:bodyPr>
          <a:lstStyle/>
          <a:p>
            <a:pPr marL="0" marR="0" indent="0">
              <a:spcBef>
                <a:spcPts val="0"/>
              </a:spcBef>
              <a:spcAft>
                <a:spcPts val="0"/>
              </a:spcAft>
              <a:buNone/>
            </a:pPr>
            <a:r>
              <a:rPr lang="en-US" sz="2600" dirty="0">
                <a:effectLst/>
                <a:latin typeface="Calibri" panose="020F0502020204030204" pitchFamily="34" charset="0"/>
                <a:ea typeface="Times New Roman" panose="02020603050405020304" pitchFamily="18" charset="0"/>
                <a:cs typeface="Aptos" panose="020B0004020202020204" pitchFamily="34" charset="0"/>
              </a:rPr>
              <a:t>Starting August 1, 2024, d</a:t>
            </a:r>
            <a:r>
              <a:rPr lang="en-US" sz="2600" dirty="0">
                <a:effectLst/>
                <a:latin typeface="Calibri" panose="020F0502020204030204" pitchFamily="34" charset="0"/>
                <a:ea typeface="Aptos" panose="020B0004020202020204" pitchFamily="34" charset="0"/>
                <a:cs typeface="Aptos" panose="020B0004020202020204" pitchFamily="34" charset="0"/>
              </a:rPr>
              <a:t>uring pregnancy or parenting leave employers must do the following:</a:t>
            </a:r>
            <a:endParaRPr lang="en-US" sz="2600" dirty="0">
              <a:effectLst/>
              <a:latin typeface="Aptos" panose="020B0004020202020204" pitchFamily="34" charset="0"/>
              <a:ea typeface="Aptos" panose="020B0004020202020204" pitchFamily="34" charset="0"/>
              <a:cs typeface="Aptos" panose="020B0004020202020204" pitchFamily="34" charset="0"/>
            </a:endParaRPr>
          </a:p>
          <a:p>
            <a:pPr marL="0" marR="0">
              <a:spcBef>
                <a:spcPts val="0"/>
              </a:spcBef>
              <a:spcAft>
                <a:spcPts val="0"/>
              </a:spcAft>
            </a:pPr>
            <a:endParaRPr lang="en-US" sz="2600" dirty="0">
              <a:effectLst/>
              <a:latin typeface="Aptos" panose="020B0004020202020204" pitchFamily="34" charset="0"/>
              <a:ea typeface="Aptos" panose="020B0004020202020204" pitchFamily="34" charset="0"/>
              <a:cs typeface="Aptos" panose="020B0004020202020204" pitchFamily="34" charset="0"/>
            </a:endParaRPr>
          </a:p>
          <a:p>
            <a:pPr marL="461963" marR="0" lvl="0" indent="-231775">
              <a:spcBef>
                <a:spcPts val="0"/>
              </a:spcBef>
              <a:spcAft>
                <a:spcPts val="600"/>
              </a:spcAft>
              <a:buSzPts val="1000"/>
              <a:buFont typeface="Symbol" panose="05050102010706020507" pitchFamily="18" charset="2"/>
              <a:buChar char=""/>
              <a:tabLst>
                <a:tab pos="457200" algn="l"/>
              </a:tabLst>
            </a:pPr>
            <a:r>
              <a:rPr lang="en-US" sz="2600" dirty="0">
                <a:effectLst/>
                <a:latin typeface="Calibri" panose="020F0502020204030204" pitchFamily="34" charset="0"/>
                <a:ea typeface="Aptos" panose="020B0004020202020204" pitchFamily="34" charset="0"/>
                <a:cs typeface="Aptos" panose="020B0004020202020204" pitchFamily="34" charset="0"/>
              </a:rPr>
              <a:t>Maintain health and other benefit plans for employees “as if the employee was not on leave.” </a:t>
            </a:r>
          </a:p>
          <a:p>
            <a:pPr marL="461963" marR="0" lvl="0" indent="-231775">
              <a:spcBef>
                <a:spcPts val="0"/>
              </a:spcBef>
              <a:spcAft>
                <a:spcPts val="600"/>
              </a:spcAft>
              <a:buSzPts val="1000"/>
              <a:buFont typeface="Symbol" panose="05050102010706020507" pitchFamily="18" charset="2"/>
              <a:buChar char=""/>
              <a:tabLst>
                <a:tab pos="457200" algn="l"/>
              </a:tabLst>
            </a:pPr>
            <a:r>
              <a:rPr lang="en-US" sz="2600" dirty="0">
                <a:effectLst/>
                <a:latin typeface="Calibri" panose="020F0502020204030204" pitchFamily="34" charset="0"/>
                <a:ea typeface="Aptos" panose="020B0004020202020204" pitchFamily="34" charset="0"/>
                <a:cs typeface="Aptos" panose="020B0004020202020204" pitchFamily="34" charset="0"/>
              </a:rPr>
              <a:t>This includes the employer paying its portion of the benefits cost.</a:t>
            </a:r>
            <a:endParaRPr lang="en-US" sz="2600" dirty="0">
              <a:latin typeface="Aptos" panose="020B0004020202020204" pitchFamily="34" charset="0"/>
              <a:ea typeface="Aptos" panose="020B0004020202020204" pitchFamily="34" charset="0"/>
              <a:cs typeface="Aptos" panose="020B0004020202020204" pitchFamily="34" charset="0"/>
            </a:endParaRPr>
          </a:p>
          <a:p>
            <a:pPr marL="461963" marR="0" lvl="0" indent="-231775">
              <a:spcBef>
                <a:spcPts val="0"/>
              </a:spcBef>
              <a:spcAft>
                <a:spcPts val="600"/>
              </a:spcAft>
              <a:buSzPts val="1000"/>
              <a:buFont typeface="Symbol" panose="05050102010706020507" pitchFamily="18" charset="2"/>
              <a:buChar char=""/>
              <a:tabLst>
                <a:tab pos="457200" algn="l"/>
              </a:tabLst>
            </a:pPr>
            <a:r>
              <a:rPr lang="en-US" sz="2600" dirty="0">
                <a:effectLst/>
                <a:latin typeface="Calibri" panose="020F0502020204030204" pitchFamily="34" charset="0"/>
                <a:ea typeface="Aptos" panose="020B0004020202020204" pitchFamily="34" charset="0"/>
                <a:cs typeface="Aptos" panose="020B0004020202020204" pitchFamily="34" charset="0"/>
              </a:rPr>
              <a:t>The 12-week entitlement to pregnancy and parenting leave may not be reduced by any paid or unpaid leave the employee takes for prenatal care appointments.</a:t>
            </a:r>
            <a:endParaRPr lang="en-US" sz="2600" dirty="0">
              <a:effectLst/>
              <a:latin typeface="Aptos" panose="020B0004020202020204" pitchFamily="34" charset="0"/>
              <a:ea typeface="Aptos" panose="020B0004020202020204" pitchFamily="34" charset="0"/>
              <a:cs typeface="Aptos" panose="020B0004020202020204" pitchFamily="34" charset="0"/>
            </a:endParaRPr>
          </a:p>
          <a:p>
            <a:pPr marL="0" indent="0">
              <a:buNone/>
            </a:pPr>
            <a:endParaRPr lang="en-US" dirty="0"/>
          </a:p>
        </p:txBody>
      </p:sp>
      <p:sp>
        <p:nvSpPr>
          <p:cNvPr id="4" name="Slide Number Placeholder 3">
            <a:extLst>
              <a:ext uri="{FF2B5EF4-FFF2-40B4-BE49-F238E27FC236}">
                <a16:creationId xmlns:a16="http://schemas.microsoft.com/office/drawing/2014/main" id="{EC38B70E-C4B2-6A7E-8599-9B63ED975BC4}"/>
              </a:ext>
            </a:extLst>
          </p:cNvPr>
          <p:cNvSpPr>
            <a:spLocks noGrp="1"/>
          </p:cNvSpPr>
          <p:nvPr>
            <p:ph type="sldNum" sz="quarter" idx="10"/>
          </p:nvPr>
        </p:nvSpPr>
        <p:spPr/>
        <p:txBody>
          <a:bodyPr/>
          <a:lstStyle/>
          <a:p>
            <a:fld id="{6D34FDA3-2B15-4C9C-B677-C441CD8315A2}" type="slidenum">
              <a:rPr lang="en-US" smtClean="0"/>
              <a:t>19</a:t>
            </a:fld>
            <a:endParaRPr lang="en-US"/>
          </a:p>
        </p:txBody>
      </p:sp>
    </p:spTree>
    <p:extLst>
      <p:ext uri="{BB962C8B-B14F-4D97-AF65-F5344CB8AC3E}">
        <p14:creationId xmlns:p14="http://schemas.microsoft.com/office/powerpoint/2010/main" val="29289980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50A38673-20D4-94B6-D483-2406A662D312}"/>
              </a:ext>
            </a:extLst>
          </p:cNvPr>
          <p:cNvSpPr>
            <a:spLocks noGrp="1"/>
          </p:cNvSpPr>
          <p:nvPr>
            <p:ph type="sldNum" sz="quarter" idx="10"/>
          </p:nvPr>
        </p:nvSpPr>
        <p:spPr/>
        <p:txBody>
          <a:bodyPr/>
          <a:lstStyle/>
          <a:p>
            <a:fld id="{6D34FDA3-2B15-4C9C-B677-C441CD8315A2}" type="slidenum">
              <a:rPr lang="en-US" smtClean="0"/>
              <a:t>2</a:t>
            </a:fld>
            <a:endParaRPr lang="en-US"/>
          </a:p>
        </p:txBody>
      </p:sp>
      <p:sp>
        <p:nvSpPr>
          <p:cNvPr id="4" name="Title 3">
            <a:extLst>
              <a:ext uri="{FF2B5EF4-FFF2-40B4-BE49-F238E27FC236}">
                <a16:creationId xmlns:a16="http://schemas.microsoft.com/office/drawing/2014/main" id="{A9DDE072-D743-9BF7-5EF0-AE5BFC379433}"/>
              </a:ext>
            </a:extLst>
          </p:cNvPr>
          <p:cNvSpPr>
            <a:spLocks noGrp="1"/>
          </p:cNvSpPr>
          <p:nvPr>
            <p:ph type="title"/>
          </p:nvPr>
        </p:nvSpPr>
        <p:spPr/>
        <p:txBody>
          <a:bodyPr>
            <a:normAutofit/>
          </a:bodyPr>
          <a:lstStyle/>
          <a:p>
            <a:pPr marL="0" marR="0">
              <a:lnSpc>
                <a:spcPct val="150000"/>
              </a:lnSpc>
              <a:spcBef>
                <a:spcPts val="0"/>
              </a:spcBef>
              <a:spcAft>
                <a:spcPts val="0"/>
              </a:spcAft>
            </a:pPr>
            <a:r>
              <a:rPr lang="en-US" sz="3600" dirty="0">
                <a:effectLst/>
                <a:latin typeface="Calibri" panose="020F0502020204030204" pitchFamily="34" charset="0"/>
                <a:ea typeface="Aptos" panose="020B0004020202020204" pitchFamily="34" charset="0"/>
                <a:cs typeface="Aptos" panose="020B0004020202020204" pitchFamily="34" charset="0"/>
              </a:rPr>
              <a:t>Supreme Court Overturns Chevron Rule</a:t>
            </a:r>
            <a:endParaRPr lang="en-US" dirty="0"/>
          </a:p>
        </p:txBody>
      </p:sp>
      <p:sp>
        <p:nvSpPr>
          <p:cNvPr id="7" name="Content Placeholder 6">
            <a:extLst>
              <a:ext uri="{FF2B5EF4-FFF2-40B4-BE49-F238E27FC236}">
                <a16:creationId xmlns:a16="http://schemas.microsoft.com/office/drawing/2014/main" id="{E28075E6-B7FD-0B99-0388-45CA1B8C5CBE}"/>
              </a:ext>
            </a:extLst>
          </p:cNvPr>
          <p:cNvSpPr>
            <a:spLocks noGrp="1"/>
          </p:cNvSpPr>
          <p:nvPr>
            <p:ph idx="1"/>
          </p:nvPr>
        </p:nvSpPr>
        <p:spPr>
          <a:xfrm>
            <a:off x="914400" y="1825626"/>
            <a:ext cx="10439400" cy="4191126"/>
          </a:xfrm>
        </p:spPr>
        <p:txBody>
          <a:bodyPr>
            <a:normAutofit fontScale="40000" lnSpcReduction="20000"/>
          </a:bodyPr>
          <a:lstStyle/>
          <a:p>
            <a:pPr>
              <a:spcBef>
                <a:spcPts val="0"/>
              </a:spcBef>
            </a:pPr>
            <a:r>
              <a:rPr lang="en-US" sz="5000" dirty="0">
                <a:effectLst/>
                <a:latin typeface="Calibri" panose="020F0502020204030204" pitchFamily="34" charset="0"/>
                <a:ea typeface="Aptos" panose="020B0004020202020204" pitchFamily="34" charset="0"/>
                <a:cs typeface="Aptos" panose="020B0004020202020204" pitchFamily="34" charset="0"/>
              </a:rPr>
              <a:t>The “Chevron rule” had been in place for 40 years.  It required courts to give deference to Federal Agency decisions.  This could be anything from DOL overtime rules, ACA rules, to environmental regulations.</a:t>
            </a:r>
          </a:p>
          <a:p>
            <a:pPr marL="0" marR="0">
              <a:spcBef>
                <a:spcPts val="0"/>
              </a:spcBef>
              <a:spcAft>
                <a:spcPts val="0"/>
              </a:spcAft>
            </a:pPr>
            <a:endParaRPr lang="en-US" sz="5000" dirty="0">
              <a:effectLst/>
              <a:latin typeface="Aptos" panose="020B0004020202020204" pitchFamily="34" charset="0"/>
              <a:ea typeface="Aptos" panose="020B0004020202020204" pitchFamily="34" charset="0"/>
              <a:cs typeface="Aptos" panose="020B0004020202020204" pitchFamily="34" charset="0"/>
            </a:endParaRPr>
          </a:p>
          <a:p>
            <a:pPr>
              <a:spcBef>
                <a:spcPts val="0"/>
              </a:spcBef>
            </a:pPr>
            <a:r>
              <a:rPr lang="en-US" sz="5000" dirty="0">
                <a:effectLst/>
                <a:latin typeface="Aptos" panose="020B0004020202020204" pitchFamily="34" charset="0"/>
                <a:ea typeface="Aptos" panose="020B0004020202020204" pitchFamily="34" charset="0"/>
                <a:cs typeface="Aptos" panose="020B0004020202020204" pitchFamily="34" charset="0"/>
              </a:rPr>
              <a:t>This meant that courts would not interfere with agency decisions unless they were clearly wrong.</a:t>
            </a:r>
          </a:p>
          <a:p>
            <a:pPr marL="0" marR="0">
              <a:spcBef>
                <a:spcPts val="0"/>
              </a:spcBef>
              <a:spcAft>
                <a:spcPts val="0"/>
              </a:spcAft>
            </a:pPr>
            <a:r>
              <a:rPr lang="en-US" sz="5000" dirty="0">
                <a:effectLst/>
                <a:latin typeface="Calibri" panose="020F0502020204030204" pitchFamily="34" charset="0"/>
                <a:ea typeface="Aptos" panose="020B0004020202020204" pitchFamily="34" charset="0"/>
                <a:cs typeface="Aptos" panose="020B0004020202020204" pitchFamily="34" charset="0"/>
              </a:rPr>
              <a:t> </a:t>
            </a:r>
            <a:endParaRPr lang="en-US" sz="5000" dirty="0">
              <a:effectLst/>
              <a:latin typeface="Aptos" panose="020B0004020202020204" pitchFamily="34" charset="0"/>
              <a:ea typeface="Aptos" panose="020B0004020202020204" pitchFamily="34" charset="0"/>
              <a:cs typeface="Aptos" panose="020B0004020202020204" pitchFamily="34" charset="0"/>
            </a:endParaRPr>
          </a:p>
          <a:p>
            <a:pPr marL="0" marR="0">
              <a:spcBef>
                <a:spcPts val="0"/>
              </a:spcBef>
              <a:spcAft>
                <a:spcPts val="0"/>
              </a:spcAft>
            </a:pPr>
            <a:r>
              <a:rPr lang="en-US" sz="5000" dirty="0">
                <a:effectLst/>
                <a:latin typeface="Calibri" panose="020F0502020204030204" pitchFamily="34" charset="0"/>
                <a:ea typeface="Aptos" panose="020B0004020202020204" pitchFamily="34" charset="0"/>
                <a:cs typeface="Aptos" panose="020B0004020202020204" pitchFamily="34" charset="0"/>
              </a:rPr>
              <a:t>This means courts are more likely to rule against federal agencies.  </a:t>
            </a:r>
          </a:p>
          <a:p>
            <a:pPr marL="0" marR="0">
              <a:spcBef>
                <a:spcPts val="0"/>
              </a:spcBef>
              <a:spcAft>
                <a:spcPts val="0"/>
              </a:spcAft>
            </a:pPr>
            <a:endParaRPr lang="en-US" sz="5000" dirty="0">
              <a:effectLst/>
              <a:latin typeface="Aptos" panose="020B0004020202020204" pitchFamily="34" charset="0"/>
              <a:ea typeface="Aptos" panose="020B0004020202020204" pitchFamily="34" charset="0"/>
              <a:cs typeface="Aptos" panose="020B0004020202020204" pitchFamily="34" charset="0"/>
            </a:endParaRPr>
          </a:p>
          <a:p>
            <a:pPr lvl="1">
              <a:spcBef>
                <a:spcPts val="0"/>
              </a:spcBef>
            </a:pPr>
            <a:r>
              <a:rPr lang="en-US" sz="5000" dirty="0">
                <a:latin typeface="Aptos" panose="020B0004020202020204" pitchFamily="34" charset="0"/>
                <a:ea typeface="Aptos" panose="020B0004020202020204" pitchFamily="34" charset="0"/>
                <a:cs typeface="Aptos" panose="020B0004020202020204" pitchFamily="34" charset="0"/>
              </a:rPr>
              <a:t>DOL overtime rule</a:t>
            </a:r>
          </a:p>
          <a:p>
            <a:pPr lvl="1">
              <a:spcBef>
                <a:spcPts val="0"/>
              </a:spcBef>
            </a:pPr>
            <a:r>
              <a:rPr lang="en-US" sz="5000" dirty="0">
                <a:effectLst/>
                <a:latin typeface="Aptos" panose="020B0004020202020204" pitchFamily="34" charset="0"/>
                <a:ea typeface="Aptos" panose="020B0004020202020204" pitchFamily="34" charset="0"/>
                <a:cs typeface="Aptos" panose="020B0004020202020204" pitchFamily="34" charset="0"/>
              </a:rPr>
              <a:t>FTC ban on non-compete agreements</a:t>
            </a:r>
          </a:p>
          <a:p>
            <a:pPr lvl="1">
              <a:spcBef>
                <a:spcPts val="0"/>
              </a:spcBef>
            </a:pPr>
            <a:r>
              <a:rPr lang="en-US" sz="5000" dirty="0">
                <a:effectLst/>
                <a:latin typeface="Aptos" panose="020B0004020202020204" pitchFamily="34" charset="0"/>
                <a:ea typeface="Aptos" panose="020B0004020202020204" pitchFamily="34" charset="0"/>
                <a:cs typeface="Aptos" panose="020B0004020202020204" pitchFamily="34" charset="0"/>
              </a:rPr>
              <a:t>DOL decisions against </a:t>
            </a:r>
            <a:r>
              <a:rPr lang="en-US" sz="5000" dirty="0">
                <a:latin typeface="Aptos" panose="020B0004020202020204" pitchFamily="34" charset="0"/>
                <a:ea typeface="Aptos" panose="020B0004020202020204" pitchFamily="34" charset="0"/>
                <a:cs typeface="Aptos" panose="020B0004020202020204" pitchFamily="34" charset="0"/>
              </a:rPr>
              <a:t>local employers?</a:t>
            </a:r>
            <a:endParaRPr lang="en-US" sz="5000" dirty="0">
              <a:effectLst/>
              <a:latin typeface="Aptos" panose="020B0004020202020204" pitchFamily="34" charset="0"/>
              <a:ea typeface="Aptos" panose="020B0004020202020204" pitchFamily="34" charset="0"/>
              <a:cs typeface="Aptos" panose="020B0004020202020204" pitchFamily="34" charset="0"/>
            </a:endParaRPr>
          </a:p>
          <a:p>
            <a:pPr marL="0" marR="0">
              <a:spcBef>
                <a:spcPts val="0"/>
              </a:spcBef>
              <a:spcAft>
                <a:spcPts val="0"/>
              </a:spcAft>
            </a:pPr>
            <a:r>
              <a:rPr lang="en-US" sz="5000" dirty="0">
                <a:effectLst/>
                <a:latin typeface="Calibri" panose="020F0502020204030204" pitchFamily="34" charset="0"/>
                <a:ea typeface="Aptos" panose="020B0004020202020204" pitchFamily="34" charset="0"/>
                <a:cs typeface="Aptos" panose="020B0004020202020204" pitchFamily="34" charset="0"/>
              </a:rPr>
              <a:t> </a:t>
            </a:r>
            <a:endParaRPr lang="en-US" sz="5000" dirty="0">
              <a:effectLst/>
              <a:latin typeface="Aptos" panose="020B0004020202020204" pitchFamily="34" charset="0"/>
              <a:ea typeface="Aptos" panose="020B0004020202020204" pitchFamily="34" charset="0"/>
              <a:cs typeface="Aptos" panose="020B0004020202020204" pitchFamily="34" charset="0"/>
            </a:endParaRPr>
          </a:p>
          <a:p>
            <a:pPr marL="0" marR="0">
              <a:spcBef>
                <a:spcPts val="0"/>
              </a:spcBef>
              <a:spcAft>
                <a:spcPts val="0"/>
              </a:spcAft>
            </a:pPr>
            <a:r>
              <a:rPr lang="en-US" sz="5000" dirty="0">
                <a:effectLst/>
                <a:latin typeface="Calibri" panose="020F0502020204030204" pitchFamily="34" charset="0"/>
                <a:ea typeface="Aptos" panose="020B0004020202020204" pitchFamily="34" charset="0"/>
                <a:cs typeface="Aptos" panose="020B0004020202020204" pitchFamily="34" charset="0"/>
              </a:rPr>
              <a:t>It is possible this means fewer federal regulations on employers.  </a:t>
            </a:r>
          </a:p>
          <a:p>
            <a:pPr marL="0" marR="0">
              <a:spcBef>
                <a:spcPts val="0"/>
              </a:spcBef>
              <a:spcAft>
                <a:spcPts val="0"/>
              </a:spcAft>
            </a:pPr>
            <a:endParaRPr lang="en-US" sz="5000" dirty="0">
              <a:latin typeface="Calibri" panose="020F0502020204030204" pitchFamily="34" charset="0"/>
              <a:ea typeface="Aptos" panose="020B0004020202020204" pitchFamily="34" charset="0"/>
              <a:cs typeface="Aptos" panose="020B0004020202020204" pitchFamily="34" charset="0"/>
            </a:endParaRPr>
          </a:p>
          <a:p>
            <a:pPr marL="0" marR="0">
              <a:spcBef>
                <a:spcPts val="0"/>
              </a:spcBef>
              <a:spcAft>
                <a:spcPts val="0"/>
              </a:spcAft>
            </a:pPr>
            <a:r>
              <a:rPr lang="en-US" sz="5000" dirty="0">
                <a:effectLst/>
                <a:latin typeface="Calibri" panose="020F0502020204030204" pitchFamily="34" charset="0"/>
                <a:ea typeface="Aptos" panose="020B0004020202020204" pitchFamily="34" charset="0"/>
                <a:cs typeface="Aptos" panose="020B0004020202020204" pitchFamily="34" charset="0"/>
              </a:rPr>
              <a:t>This would not impact state laws such as Minnesota’s ban on non-compete agreements.</a:t>
            </a:r>
            <a:endParaRPr lang="en-US" sz="5000" dirty="0">
              <a:effectLst/>
              <a:latin typeface="Aptos" panose="020B0004020202020204" pitchFamily="34" charset="0"/>
              <a:ea typeface="Aptos" panose="020B0004020202020204" pitchFamily="34" charset="0"/>
              <a:cs typeface="Aptos" panose="020B0004020202020204" pitchFamily="34" charset="0"/>
            </a:endParaRPr>
          </a:p>
          <a:p>
            <a:pPr marL="0" marR="0">
              <a:lnSpc>
                <a:spcPct val="150000"/>
              </a:lnSpc>
              <a:spcBef>
                <a:spcPts val="0"/>
              </a:spcBef>
              <a:spcAft>
                <a:spcPts val="0"/>
              </a:spcAft>
            </a:pPr>
            <a:r>
              <a:rPr lang="en-US" sz="2400" b="1" dirty="0">
                <a:effectLst/>
                <a:latin typeface="Calibri" panose="020F0502020204030204" pitchFamily="34" charset="0"/>
                <a:ea typeface="Aptos" panose="020B0004020202020204" pitchFamily="34" charset="0"/>
                <a:cs typeface="Aptos" panose="020B0004020202020204" pitchFamily="34" charset="0"/>
              </a:rPr>
              <a:t> </a:t>
            </a:r>
            <a:endParaRPr lang="en-US" sz="2400" dirty="0">
              <a:effectLst/>
              <a:latin typeface="Aptos" panose="020B0004020202020204" pitchFamily="34" charset="0"/>
              <a:ea typeface="Aptos" panose="020B0004020202020204" pitchFamily="34" charset="0"/>
              <a:cs typeface="Aptos" panose="020B0004020202020204" pitchFamily="34" charset="0"/>
            </a:endParaRPr>
          </a:p>
          <a:p>
            <a:endParaRPr lang="en-US" dirty="0"/>
          </a:p>
        </p:txBody>
      </p:sp>
    </p:spTree>
    <p:extLst>
      <p:ext uri="{BB962C8B-B14F-4D97-AF65-F5344CB8AC3E}">
        <p14:creationId xmlns:p14="http://schemas.microsoft.com/office/powerpoint/2010/main" val="61099354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7F4EB1-4F90-B7B1-79D9-3F0A55D30061}"/>
              </a:ext>
            </a:extLst>
          </p:cNvPr>
          <p:cNvSpPr>
            <a:spLocks noGrp="1"/>
          </p:cNvSpPr>
          <p:nvPr>
            <p:ph type="title"/>
          </p:nvPr>
        </p:nvSpPr>
        <p:spPr/>
        <p:txBody>
          <a:bodyPr/>
          <a:lstStyle/>
          <a:p>
            <a:pPr marL="0" marR="0">
              <a:lnSpc>
                <a:spcPct val="107000"/>
              </a:lnSpc>
              <a:spcBef>
                <a:spcPts val="0"/>
              </a:spcBef>
              <a:spcAft>
                <a:spcPts val="800"/>
              </a:spcAft>
            </a:pPr>
            <a:r>
              <a:rPr lang="en-US" sz="3600" dirty="0">
                <a:effectLst/>
                <a:latin typeface="Calibri" panose="020F0502020204030204" pitchFamily="34" charset="0"/>
                <a:ea typeface="Aptos" panose="020B0004020202020204" pitchFamily="34" charset="0"/>
                <a:cs typeface="Aptos" panose="020B0004020202020204" pitchFamily="34" charset="0"/>
              </a:rPr>
              <a:t>U.S. Pregnant Workers Fairness Act (PWFA)</a:t>
            </a:r>
            <a:br>
              <a:rPr lang="en-US" sz="3600" dirty="0">
                <a:effectLst/>
                <a:latin typeface="Aptos" panose="020B0004020202020204" pitchFamily="34" charset="0"/>
                <a:ea typeface="Aptos" panose="020B0004020202020204" pitchFamily="34" charset="0"/>
                <a:cs typeface="Aptos" panose="020B0004020202020204" pitchFamily="34" charset="0"/>
              </a:rPr>
            </a:br>
            <a:endParaRPr lang="en-US" dirty="0"/>
          </a:p>
        </p:txBody>
      </p:sp>
      <p:sp>
        <p:nvSpPr>
          <p:cNvPr id="3" name="Content Placeholder 2">
            <a:extLst>
              <a:ext uri="{FF2B5EF4-FFF2-40B4-BE49-F238E27FC236}">
                <a16:creationId xmlns:a16="http://schemas.microsoft.com/office/drawing/2014/main" id="{2BD49BCB-9562-658C-CEC8-51C1766AD365}"/>
              </a:ext>
            </a:extLst>
          </p:cNvPr>
          <p:cNvSpPr>
            <a:spLocks noGrp="1"/>
          </p:cNvSpPr>
          <p:nvPr>
            <p:ph idx="1"/>
          </p:nvPr>
        </p:nvSpPr>
        <p:spPr/>
        <p:txBody>
          <a:bodyPr>
            <a:normAutofit/>
          </a:bodyPr>
          <a:lstStyle/>
          <a:p>
            <a:pPr marL="461963" marR="0" indent="-231775">
              <a:spcBef>
                <a:spcPts val="0"/>
              </a:spcBef>
              <a:spcAft>
                <a:spcPts val="800"/>
              </a:spcAft>
            </a:pPr>
            <a:r>
              <a:rPr lang="en-US" sz="2600" spc="-35" dirty="0">
                <a:solidFill>
                  <a:srgbClr val="000000"/>
                </a:solidFill>
                <a:effectLst/>
                <a:highlight>
                  <a:srgbClr val="FFFFFF"/>
                </a:highlight>
                <a:latin typeface="Calibri" panose="020F0502020204030204" pitchFamily="34" charset="0"/>
                <a:ea typeface="Aptos" panose="020B0004020202020204" pitchFamily="34" charset="0"/>
                <a:cs typeface="Aptos" panose="020B0004020202020204" pitchFamily="34" charset="0"/>
              </a:rPr>
              <a:t>Employers with at least 15 employees must provide reasonable accommodations to workers with known limitations related to pregnancy, childbirth or related medical conditions unless the accommodation will cause the employer an “undue hardship.”</a:t>
            </a:r>
            <a:endParaRPr lang="en-US" sz="2600" dirty="0">
              <a:effectLst/>
              <a:latin typeface="Aptos" panose="020B0004020202020204" pitchFamily="34" charset="0"/>
              <a:ea typeface="Aptos" panose="020B0004020202020204" pitchFamily="34" charset="0"/>
              <a:cs typeface="Aptos" panose="020B0004020202020204" pitchFamily="34" charset="0"/>
            </a:endParaRPr>
          </a:p>
          <a:p>
            <a:pPr marL="461963" marR="0" indent="-231775">
              <a:spcBef>
                <a:spcPts val="0"/>
              </a:spcBef>
              <a:spcAft>
                <a:spcPts val="800"/>
              </a:spcAft>
            </a:pPr>
            <a:r>
              <a:rPr lang="en-US" sz="2600" spc="-35" dirty="0">
                <a:solidFill>
                  <a:srgbClr val="000000"/>
                </a:solidFill>
                <a:effectLst/>
                <a:highlight>
                  <a:srgbClr val="FFFFFF"/>
                </a:highlight>
                <a:latin typeface="Calibri" panose="020F0502020204030204" pitchFamily="34" charset="0"/>
                <a:ea typeface="Aptos" panose="020B0004020202020204" pitchFamily="34" charset="0"/>
                <a:cs typeface="Aptos" panose="020B0004020202020204" pitchFamily="34" charset="0"/>
              </a:rPr>
              <a:t>No real impact here in MN due to the pre-existing MN law.</a:t>
            </a:r>
            <a:endParaRPr lang="en-US" sz="2600" dirty="0">
              <a:effectLst/>
              <a:latin typeface="Aptos" panose="020B0004020202020204" pitchFamily="34" charset="0"/>
              <a:ea typeface="Aptos" panose="020B0004020202020204" pitchFamily="34" charset="0"/>
              <a:cs typeface="Aptos" panose="020B0004020202020204" pitchFamily="34" charset="0"/>
            </a:endParaRPr>
          </a:p>
        </p:txBody>
      </p:sp>
      <p:sp>
        <p:nvSpPr>
          <p:cNvPr id="4" name="Slide Number Placeholder 3">
            <a:extLst>
              <a:ext uri="{FF2B5EF4-FFF2-40B4-BE49-F238E27FC236}">
                <a16:creationId xmlns:a16="http://schemas.microsoft.com/office/drawing/2014/main" id="{0FD53E43-4CAC-ADCE-4022-7091C4C76F56}"/>
              </a:ext>
            </a:extLst>
          </p:cNvPr>
          <p:cNvSpPr>
            <a:spLocks noGrp="1"/>
          </p:cNvSpPr>
          <p:nvPr>
            <p:ph type="sldNum" sz="quarter" idx="10"/>
          </p:nvPr>
        </p:nvSpPr>
        <p:spPr/>
        <p:txBody>
          <a:bodyPr/>
          <a:lstStyle/>
          <a:p>
            <a:fld id="{6D34FDA3-2B15-4C9C-B677-C441CD8315A2}" type="slidenum">
              <a:rPr lang="en-US" smtClean="0"/>
              <a:t>20</a:t>
            </a:fld>
            <a:endParaRPr lang="en-US"/>
          </a:p>
        </p:txBody>
      </p:sp>
    </p:spTree>
    <p:extLst>
      <p:ext uri="{BB962C8B-B14F-4D97-AF65-F5344CB8AC3E}">
        <p14:creationId xmlns:p14="http://schemas.microsoft.com/office/powerpoint/2010/main" val="270346768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41989C-2F50-B822-4B5A-763D543A8472}"/>
              </a:ext>
            </a:extLst>
          </p:cNvPr>
          <p:cNvSpPr>
            <a:spLocks noGrp="1"/>
          </p:cNvSpPr>
          <p:nvPr>
            <p:ph type="title"/>
          </p:nvPr>
        </p:nvSpPr>
        <p:spPr/>
        <p:txBody>
          <a:bodyPr/>
          <a:lstStyle/>
          <a:p>
            <a:pPr marL="0" marR="0">
              <a:spcBef>
                <a:spcPts val="0"/>
              </a:spcBef>
              <a:spcAft>
                <a:spcPts val="0"/>
              </a:spcAft>
            </a:pPr>
            <a:r>
              <a:rPr lang="en-US" sz="3600" dirty="0">
                <a:effectLst/>
                <a:latin typeface="Calibri" panose="020F0502020204030204" pitchFamily="34" charset="0"/>
                <a:ea typeface="Aptos" panose="020B0004020202020204" pitchFamily="34" charset="0"/>
                <a:cs typeface="Aptos" panose="020B0004020202020204" pitchFamily="34" charset="0"/>
              </a:rPr>
              <a:t>Drug Testing – Saliva Testing Now Permitted</a:t>
            </a:r>
            <a:br>
              <a:rPr lang="en-US" sz="3600" dirty="0">
                <a:effectLst/>
                <a:latin typeface="Aptos" panose="020B0004020202020204" pitchFamily="34" charset="0"/>
                <a:ea typeface="Aptos" panose="020B0004020202020204" pitchFamily="34" charset="0"/>
                <a:cs typeface="Aptos" panose="020B0004020202020204" pitchFamily="34" charset="0"/>
              </a:rPr>
            </a:br>
            <a:endParaRPr lang="en-US" dirty="0"/>
          </a:p>
        </p:txBody>
      </p:sp>
      <p:sp>
        <p:nvSpPr>
          <p:cNvPr id="3" name="Content Placeholder 2">
            <a:extLst>
              <a:ext uri="{FF2B5EF4-FFF2-40B4-BE49-F238E27FC236}">
                <a16:creationId xmlns:a16="http://schemas.microsoft.com/office/drawing/2014/main" id="{2770F132-A385-C53C-767D-CE42687EE16A}"/>
              </a:ext>
            </a:extLst>
          </p:cNvPr>
          <p:cNvSpPr>
            <a:spLocks noGrp="1"/>
          </p:cNvSpPr>
          <p:nvPr>
            <p:ph idx="1"/>
          </p:nvPr>
        </p:nvSpPr>
        <p:spPr/>
        <p:txBody>
          <a:bodyPr>
            <a:normAutofit lnSpcReduction="10000"/>
          </a:bodyPr>
          <a:lstStyle/>
          <a:p>
            <a:pPr marL="0" marR="0" indent="0">
              <a:spcBef>
                <a:spcPts val="0"/>
              </a:spcBef>
              <a:spcAft>
                <a:spcPts val="600"/>
              </a:spcAft>
              <a:buNone/>
            </a:pPr>
            <a:r>
              <a:rPr lang="en-US" sz="2600" dirty="0">
                <a:effectLst/>
                <a:latin typeface="Calibri" panose="020F0502020204030204" pitchFamily="34" charset="0"/>
                <a:ea typeface="Aptos" panose="020B0004020202020204" pitchFamily="34" charset="0"/>
                <a:cs typeface="Aptos" panose="020B0004020202020204" pitchFamily="34" charset="0"/>
              </a:rPr>
              <a:t>Starting August 1, 2024, employers may utilize saliva testing as a form of drug testing so long as it complies with the statutory requirements which include:</a:t>
            </a:r>
            <a:endParaRPr lang="en-US" sz="2600" dirty="0">
              <a:effectLst/>
              <a:latin typeface="Aptos" panose="020B0004020202020204" pitchFamily="34" charset="0"/>
              <a:ea typeface="Aptos" panose="020B0004020202020204" pitchFamily="34" charset="0"/>
              <a:cs typeface="Aptos" panose="020B0004020202020204" pitchFamily="34" charset="0"/>
            </a:endParaRPr>
          </a:p>
          <a:p>
            <a:pPr marL="461963" marR="0" lvl="0" indent="-231775">
              <a:spcBef>
                <a:spcPts val="0"/>
              </a:spcBef>
              <a:spcAft>
                <a:spcPts val="600"/>
              </a:spcAft>
              <a:buSzPts val="1000"/>
              <a:buFont typeface="Symbol" panose="05050102010706020507" pitchFamily="18" charset="2"/>
              <a:buChar char=""/>
              <a:tabLst>
                <a:tab pos="457200" algn="l"/>
              </a:tabLst>
            </a:pPr>
            <a:r>
              <a:rPr lang="en-US" sz="2600" dirty="0">
                <a:effectLst/>
                <a:latin typeface="Calibri" panose="020F0502020204030204" pitchFamily="34" charset="0"/>
                <a:ea typeface="Aptos" panose="020B0004020202020204" pitchFamily="34" charset="0"/>
                <a:cs typeface="Aptos" panose="020B0004020202020204" pitchFamily="34" charset="0"/>
              </a:rPr>
              <a:t>Conducting testing pursuant to a written policy;</a:t>
            </a:r>
          </a:p>
          <a:p>
            <a:pPr marL="461963" marR="0" lvl="0" indent="-231775">
              <a:spcBef>
                <a:spcPts val="0"/>
              </a:spcBef>
              <a:spcAft>
                <a:spcPts val="600"/>
              </a:spcAft>
              <a:buSzPts val="1000"/>
              <a:buFont typeface="Symbol" panose="05050102010706020507" pitchFamily="18" charset="2"/>
              <a:buChar char=""/>
              <a:tabLst>
                <a:tab pos="457200" algn="l"/>
              </a:tabLst>
            </a:pPr>
            <a:r>
              <a:rPr lang="en-US" sz="2600" dirty="0">
                <a:latin typeface="Calibri" panose="020F0502020204030204" pitchFamily="34" charset="0"/>
                <a:ea typeface="Aptos" panose="020B0004020202020204" pitchFamily="34" charset="0"/>
                <a:cs typeface="Aptos" panose="020B0004020202020204" pitchFamily="34" charset="0"/>
              </a:rPr>
              <a:t>Does not require the services of a testing laboratory.</a:t>
            </a:r>
            <a:r>
              <a:rPr lang="en-US" sz="2600" dirty="0">
                <a:effectLst/>
                <a:latin typeface="Calibri" panose="020F0502020204030204" pitchFamily="34" charset="0"/>
                <a:ea typeface="Aptos" panose="020B0004020202020204" pitchFamily="34" charset="0"/>
                <a:cs typeface="Aptos" panose="020B0004020202020204" pitchFamily="34" charset="0"/>
              </a:rPr>
              <a:t> </a:t>
            </a:r>
            <a:endParaRPr lang="en-US" sz="2600" dirty="0">
              <a:effectLst/>
              <a:latin typeface="Aptos" panose="020B0004020202020204" pitchFamily="34" charset="0"/>
              <a:ea typeface="Aptos" panose="020B0004020202020204" pitchFamily="34" charset="0"/>
              <a:cs typeface="Aptos" panose="020B0004020202020204" pitchFamily="34" charset="0"/>
            </a:endParaRPr>
          </a:p>
          <a:p>
            <a:pPr marL="461963" marR="0" lvl="0" indent="-231775">
              <a:spcBef>
                <a:spcPts val="0"/>
              </a:spcBef>
              <a:spcAft>
                <a:spcPts val="600"/>
              </a:spcAft>
              <a:buSzPts val="1000"/>
              <a:buFont typeface="Symbol" panose="05050102010706020507" pitchFamily="18" charset="2"/>
              <a:buChar char=""/>
              <a:tabLst>
                <a:tab pos="457200" algn="l"/>
              </a:tabLst>
            </a:pPr>
            <a:r>
              <a:rPr lang="en-US" sz="2600" dirty="0">
                <a:effectLst/>
                <a:latin typeface="Calibri" panose="020F0502020204030204" pitchFamily="34" charset="0"/>
                <a:ea typeface="Aptos" panose="020B0004020202020204" pitchFamily="34" charset="0"/>
                <a:cs typeface="Aptos" panose="020B0004020202020204" pitchFamily="34" charset="0"/>
              </a:rPr>
              <a:t>Notifying employees of test results at the time of the test; and</a:t>
            </a:r>
            <a:endParaRPr lang="en-US" sz="2600" dirty="0">
              <a:effectLst/>
              <a:latin typeface="Aptos" panose="020B0004020202020204" pitchFamily="34" charset="0"/>
              <a:ea typeface="Aptos" panose="020B0004020202020204" pitchFamily="34" charset="0"/>
              <a:cs typeface="Aptos" panose="020B0004020202020204" pitchFamily="34" charset="0"/>
            </a:endParaRPr>
          </a:p>
          <a:p>
            <a:pPr marL="461963" marR="0" lvl="0" indent="-231775">
              <a:spcBef>
                <a:spcPts val="0"/>
              </a:spcBef>
              <a:spcAft>
                <a:spcPts val="600"/>
              </a:spcAft>
              <a:buSzPts val="1000"/>
              <a:buFont typeface="Symbol" panose="05050102010706020507" pitchFamily="18" charset="2"/>
              <a:buChar char=""/>
              <a:tabLst>
                <a:tab pos="457200" algn="l"/>
              </a:tabLst>
            </a:pPr>
            <a:r>
              <a:rPr lang="en-US" sz="2600" dirty="0">
                <a:effectLst/>
                <a:latin typeface="Calibri" panose="020F0502020204030204" pitchFamily="34" charset="0"/>
                <a:ea typeface="Aptos" panose="020B0004020202020204" pitchFamily="34" charset="0"/>
                <a:cs typeface="Aptos" panose="020B0004020202020204" pitchFamily="34" charset="0"/>
              </a:rPr>
              <a:t>Allowing employees the opportunity for a retest with a laboratory test if the test is positive, inconclusive, or invalid.</a:t>
            </a:r>
          </a:p>
          <a:p>
            <a:pPr marL="919163" lvl="1" indent="-231775">
              <a:spcBef>
                <a:spcPts val="0"/>
              </a:spcBef>
              <a:spcAft>
                <a:spcPts val="600"/>
              </a:spcAft>
              <a:buSzPts val="1000"/>
              <a:buFont typeface="Symbol" panose="05050102010706020507" pitchFamily="18" charset="2"/>
              <a:buChar char=""/>
              <a:tabLst>
                <a:tab pos="457200" algn="l"/>
              </a:tabLst>
            </a:pPr>
            <a:r>
              <a:rPr lang="en-US" sz="2200" dirty="0">
                <a:latin typeface="Calibri" panose="020F0502020204030204" pitchFamily="34" charset="0"/>
                <a:ea typeface="Aptos" panose="020B0004020202020204" pitchFamily="34" charset="0"/>
                <a:cs typeface="Aptos" panose="020B0004020202020204" pitchFamily="34" charset="0"/>
              </a:rPr>
              <a:t>Request must be made within 48 hours</a:t>
            </a:r>
            <a:endParaRPr lang="en-US" sz="2200" dirty="0">
              <a:effectLst/>
              <a:latin typeface="Aptos" panose="020B0004020202020204" pitchFamily="34" charset="0"/>
              <a:ea typeface="Aptos" panose="020B0004020202020204" pitchFamily="34" charset="0"/>
              <a:cs typeface="Aptos" panose="020B0004020202020204" pitchFamily="34" charset="0"/>
            </a:endParaRPr>
          </a:p>
          <a:p>
            <a:pPr marL="0" indent="0">
              <a:buNone/>
            </a:pPr>
            <a:endParaRPr lang="en-US" dirty="0"/>
          </a:p>
        </p:txBody>
      </p:sp>
      <p:sp>
        <p:nvSpPr>
          <p:cNvPr id="4" name="Slide Number Placeholder 3">
            <a:extLst>
              <a:ext uri="{FF2B5EF4-FFF2-40B4-BE49-F238E27FC236}">
                <a16:creationId xmlns:a16="http://schemas.microsoft.com/office/drawing/2014/main" id="{657BBC97-FECC-1BE3-9FC5-0EFB4BC3F20C}"/>
              </a:ext>
            </a:extLst>
          </p:cNvPr>
          <p:cNvSpPr>
            <a:spLocks noGrp="1"/>
          </p:cNvSpPr>
          <p:nvPr>
            <p:ph type="sldNum" sz="quarter" idx="10"/>
          </p:nvPr>
        </p:nvSpPr>
        <p:spPr/>
        <p:txBody>
          <a:bodyPr/>
          <a:lstStyle/>
          <a:p>
            <a:fld id="{6D34FDA3-2B15-4C9C-B677-C441CD8315A2}" type="slidenum">
              <a:rPr lang="en-US" smtClean="0"/>
              <a:t>21</a:t>
            </a:fld>
            <a:endParaRPr lang="en-US"/>
          </a:p>
        </p:txBody>
      </p:sp>
    </p:spTree>
    <p:extLst>
      <p:ext uri="{BB962C8B-B14F-4D97-AF65-F5344CB8AC3E}">
        <p14:creationId xmlns:p14="http://schemas.microsoft.com/office/powerpoint/2010/main" val="321428311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732EEDAD-FF33-0E22-C815-F27F4A2FD78B}"/>
              </a:ext>
            </a:extLst>
          </p:cNvPr>
          <p:cNvSpPr>
            <a:spLocks noGrp="1"/>
          </p:cNvSpPr>
          <p:nvPr>
            <p:ph type="sldNum" sz="quarter" idx="10"/>
          </p:nvPr>
        </p:nvSpPr>
        <p:spPr/>
        <p:txBody>
          <a:bodyPr/>
          <a:lstStyle/>
          <a:p>
            <a:fld id="{6D34FDA3-2B15-4C9C-B677-C441CD8315A2}" type="slidenum">
              <a:rPr lang="en-US" smtClean="0"/>
              <a:t>22</a:t>
            </a:fld>
            <a:endParaRPr lang="en-US"/>
          </a:p>
        </p:txBody>
      </p:sp>
      <p:sp>
        <p:nvSpPr>
          <p:cNvPr id="3" name="Title 2">
            <a:extLst>
              <a:ext uri="{FF2B5EF4-FFF2-40B4-BE49-F238E27FC236}">
                <a16:creationId xmlns:a16="http://schemas.microsoft.com/office/drawing/2014/main" id="{1BCFD62C-EAA7-BFF0-267F-8242ECE0588D}"/>
              </a:ext>
            </a:extLst>
          </p:cNvPr>
          <p:cNvSpPr>
            <a:spLocks noGrp="1"/>
          </p:cNvSpPr>
          <p:nvPr>
            <p:ph type="title"/>
          </p:nvPr>
        </p:nvSpPr>
        <p:spPr/>
        <p:txBody>
          <a:bodyPr>
            <a:normAutofit fontScale="90000"/>
          </a:bodyPr>
          <a:lstStyle/>
          <a:p>
            <a:pPr marL="0" marR="0">
              <a:lnSpc>
                <a:spcPct val="150000"/>
              </a:lnSpc>
              <a:spcBef>
                <a:spcPts val="0"/>
              </a:spcBef>
              <a:spcAft>
                <a:spcPts val="0"/>
              </a:spcAft>
            </a:pPr>
            <a:r>
              <a:rPr lang="en-US" sz="4000" dirty="0">
                <a:effectLst/>
                <a:latin typeface="Calibri" panose="020F0502020204030204" pitchFamily="34" charset="0"/>
                <a:ea typeface="Times New Roman" panose="02020603050405020304" pitchFamily="18" charset="0"/>
                <a:cs typeface="Aptos" panose="020B0004020202020204" pitchFamily="34" charset="0"/>
              </a:rPr>
              <a:t>Minnesota Human Rights Act (MHRA) Changes</a:t>
            </a:r>
            <a:br>
              <a:rPr lang="en-US" sz="3600" dirty="0">
                <a:effectLst/>
                <a:latin typeface="Aptos" panose="020B0004020202020204" pitchFamily="34" charset="0"/>
                <a:ea typeface="Aptos" panose="020B0004020202020204" pitchFamily="34" charset="0"/>
                <a:cs typeface="Aptos" panose="020B0004020202020204" pitchFamily="34" charset="0"/>
              </a:rPr>
            </a:br>
            <a:endParaRPr lang="en-US" dirty="0"/>
          </a:p>
        </p:txBody>
      </p:sp>
      <p:sp>
        <p:nvSpPr>
          <p:cNvPr id="4" name="Content Placeholder 3">
            <a:extLst>
              <a:ext uri="{FF2B5EF4-FFF2-40B4-BE49-F238E27FC236}">
                <a16:creationId xmlns:a16="http://schemas.microsoft.com/office/drawing/2014/main" id="{7008905F-1EAB-6EDF-E8A9-CB6EF7A26A46}"/>
              </a:ext>
            </a:extLst>
          </p:cNvPr>
          <p:cNvSpPr>
            <a:spLocks noGrp="1"/>
          </p:cNvSpPr>
          <p:nvPr>
            <p:ph idx="1"/>
          </p:nvPr>
        </p:nvSpPr>
        <p:spPr/>
        <p:txBody>
          <a:bodyPr>
            <a:normAutofit fontScale="25000" lnSpcReduction="20000"/>
          </a:bodyPr>
          <a:lstStyle/>
          <a:p>
            <a:pPr marL="0" marR="0" indent="0">
              <a:lnSpc>
                <a:spcPct val="150000"/>
              </a:lnSpc>
              <a:spcBef>
                <a:spcPts val="0"/>
              </a:spcBef>
              <a:spcAft>
                <a:spcPts val="600"/>
              </a:spcAft>
              <a:buNone/>
            </a:pPr>
            <a:r>
              <a:rPr lang="en-US" sz="9600" dirty="0">
                <a:effectLst/>
                <a:latin typeface="Calibri" panose="020F0502020204030204" pitchFamily="34" charset="0"/>
                <a:ea typeface="Times New Roman" panose="02020603050405020304" pitchFamily="18" charset="0"/>
                <a:cs typeface="Aptos" panose="020B0004020202020204" pitchFamily="34" charset="0"/>
              </a:rPr>
              <a:t>Starting August 1, 2024, t</a:t>
            </a:r>
            <a:r>
              <a:rPr lang="en-US" sz="9600" dirty="0">
                <a:effectLst/>
                <a:latin typeface="Calibri" panose="020F0502020204030204" pitchFamily="34" charset="0"/>
                <a:ea typeface="Aptos" panose="020B0004020202020204" pitchFamily="34" charset="0"/>
                <a:cs typeface="Aptos" panose="020B0004020202020204" pitchFamily="34" charset="0"/>
              </a:rPr>
              <a:t>he MHRA was amended to include additional rights and penalties:</a:t>
            </a:r>
            <a:endParaRPr lang="en-US" sz="9600" dirty="0">
              <a:effectLst/>
              <a:latin typeface="Aptos" panose="020B0004020202020204" pitchFamily="34" charset="0"/>
              <a:ea typeface="Aptos" panose="020B0004020202020204" pitchFamily="34" charset="0"/>
              <a:cs typeface="Aptos" panose="020B0004020202020204" pitchFamily="34" charset="0"/>
            </a:endParaRPr>
          </a:p>
          <a:p>
            <a:pPr marL="461963" marR="0" lvl="0" indent="-231775">
              <a:spcBef>
                <a:spcPts val="0"/>
              </a:spcBef>
              <a:spcAft>
                <a:spcPts val="600"/>
              </a:spcAft>
              <a:buSzPts val="1000"/>
              <a:buFont typeface="Symbol" panose="05050102010706020507" pitchFamily="18" charset="2"/>
              <a:buChar char=""/>
              <a:tabLst>
                <a:tab pos="457200" algn="l"/>
              </a:tabLst>
            </a:pPr>
            <a:r>
              <a:rPr lang="en-US" sz="9600" dirty="0">
                <a:effectLst/>
                <a:latin typeface="Calibri" panose="020F0502020204030204" pitchFamily="34" charset="0"/>
                <a:ea typeface="Aptos" panose="020B0004020202020204" pitchFamily="34" charset="0"/>
                <a:cs typeface="Aptos" panose="020B0004020202020204" pitchFamily="34" charset="0"/>
              </a:rPr>
              <a:t>The amount of potential damages has increased. Compensatory damages now include mental anguish and suffering, and along with back pay and front pay, are subject to a multiplier up to three times “the actual damages sustained.” The prior cap of $25,000 on punitive damages has been eliminated.</a:t>
            </a:r>
            <a:endParaRPr lang="en-US" sz="9600" dirty="0">
              <a:effectLst/>
              <a:latin typeface="Aptos" panose="020B0004020202020204" pitchFamily="34" charset="0"/>
              <a:ea typeface="Aptos" panose="020B0004020202020204" pitchFamily="34" charset="0"/>
              <a:cs typeface="Aptos" panose="020B0004020202020204" pitchFamily="34" charset="0"/>
            </a:endParaRPr>
          </a:p>
          <a:p>
            <a:pPr marL="461963" marR="0" lvl="0" indent="-231775">
              <a:spcBef>
                <a:spcPts val="0"/>
              </a:spcBef>
              <a:spcAft>
                <a:spcPts val="600"/>
              </a:spcAft>
              <a:buSzPts val="1000"/>
              <a:buFont typeface="Symbol" panose="05050102010706020507" pitchFamily="18" charset="2"/>
              <a:buChar char=""/>
              <a:tabLst>
                <a:tab pos="457200" algn="l"/>
              </a:tabLst>
            </a:pPr>
            <a:r>
              <a:rPr lang="en-US" sz="9600" dirty="0">
                <a:effectLst/>
                <a:latin typeface="Calibri" panose="020F0502020204030204" pitchFamily="34" charset="0"/>
                <a:ea typeface="Aptos" panose="020B0004020202020204" pitchFamily="34" charset="0"/>
                <a:cs typeface="Aptos" panose="020B0004020202020204" pitchFamily="34" charset="0"/>
              </a:rPr>
              <a:t>The time for filing a lawsuit has been extended to 90 days (from 45 days) following the dismissal of a charge of discrimination filed with the Minnesota Department of Human Rights.</a:t>
            </a:r>
            <a:endParaRPr lang="en-US" sz="9600" dirty="0">
              <a:effectLst/>
              <a:latin typeface="Aptos" panose="020B0004020202020204" pitchFamily="34" charset="0"/>
              <a:ea typeface="Aptos" panose="020B0004020202020204" pitchFamily="34" charset="0"/>
              <a:cs typeface="Aptos" panose="020B0004020202020204" pitchFamily="34" charset="0"/>
            </a:endParaRPr>
          </a:p>
          <a:p>
            <a:pPr marL="461963" marR="0" lvl="0" indent="-231775">
              <a:spcBef>
                <a:spcPts val="0"/>
              </a:spcBef>
              <a:spcAft>
                <a:spcPts val="600"/>
              </a:spcAft>
              <a:buSzPts val="1000"/>
              <a:buFont typeface="Symbol" panose="05050102010706020507" pitchFamily="18" charset="2"/>
              <a:buChar char=""/>
              <a:tabLst>
                <a:tab pos="457200" algn="l"/>
              </a:tabLst>
            </a:pPr>
            <a:r>
              <a:rPr lang="en-US" sz="9600" dirty="0">
                <a:effectLst/>
                <a:latin typeface="Calibri" panose="020F0502020204030204" pitchFamily="34" charset="0"/>
                <a:ea typeface="Aptos" panose="020B0004020202020204" pitchFamily="34" charset="0"/>
                <a:cs typeface="Aptos" panose="020B0004020202020204" pitchFamily="34" charset="0"/>
              </a:rPr>
              <a:t>The definition of “disability” has been expanded to include any person who has an impairment that is episodic or in remission and would materially limit a major life activity when active.</a:t>
            </a:r>
            <a:endParaRPr lang="en-US" sz="9600" dirty="0">
              <a:effectLst/>
              <a:latin typeface="Aptos" panose="020B0004020202020204" pitchFamily="34" charset="0"/>
              <a:ea typeface="Aptos" panose="020B0004020202020204" pitchFamily="34" charset="0"/>
              <a:cs typeface="Aptos" panose="020B0004020202020204" pitchFamily="34" charset="0"/>
            </a:endParaRPr>
          </a:p>
          <a:p>
            <a:endParaRPr lang="en-US" dirty="0"/>
          </a:p>
        </p:txBody>
      </p:sp>
    </p:spTree>
    <p:extLst>
      <p:ext uri="{BB962C8B-B14F-4D97-AF65-F5344CB8AC3E}">
        <p14:creationId xmlns:p14="http://schemas.microsoft.com/office/powerpoint/2010/main" val="117753362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732EEDAD-FF33-0E22-C815-F27F4A2FD78B}"/>
              </a:ext>
            </a:extLst>
          </p:cNvPr>
          <p:cNvSpPr>
            <a:spLocks noGrp="1"/>
          </p:cNvSpPr>
          <p:nvPr>
            <p:ph type="sldNum" sz="quarter" idx="10"/>
          </p:nvPr>
        </p:nvSpPr>
        <p:spPr/>
        <p:txBody>
          <a:bodyPr/>
          <a:lstStyle/>
          <a:p>
            <a:fld id="{6D34FDA3-2B15-4C9C-B677-C441CD8315A2}" type="slidenum">
              <a:rPr lang="en-US" smtClean="0"/>
              <a:t>23</a:t>
            </a:fld>
            <a:endParaRPr lang="en-US"/>
          </a:p>
        </p:txBody>
      </p:sp>
      <p:sp>
        <p:nvSpPr>
          <p:cNvPr id="3" name="Title 2">
            <a:extLst>
              <a:ext uri="{FF2B5EF4-FFF2-40B4-BE49-F238E27FC236}">
                <a16:creationId xmlns:a16="http://schemas.microsoft.com/office/drawing/2014/main" id="{1BCFD62C-EAA7-BFF0-267F-8242ECE0588D}"/>
              </a:ext>
            </a:extLst>
          </p:cNvPr>
          <p:cNvSpPr>
            <a:spLocks noGrp="1"/>
          </p:cNvSpPr>
          <p:nvPr>
            <p:ph type="title"/>
          </p:nvPr>
        </p:nvSpPr>
        <p:spPr/>
        <p:txBody>
          <a:bodyPr>
            <a:normAutofit fontScale="90000"/>
          </a:bodyPr>
          <a:lstStyle/>
          <a:p>
            <a:pPr marL="0" marR="0">
              <a:lnSpc>
                <a:spcPct val="150000"/>
              </a:lnSpc>
              <a:spcBef>
                <a:spcPts val="0"/>
              </a:spcBef>
              <a:spcAft>
                <a:spcPts val="0"/>
              </a:spcAft>
            </a:pPr>
            <a:r>
              <a:rPr lang="en-US" sz="4000" dirty="0">
                <a:effectLst/>
                <a:latin typeface="Calibri" panose="020F0502020204030204" pitchFamily="34" charset="0"/>
                <a:ea typeface="Times New Roman" panose="02020603050405020304" pitchFamily="18" charset="0"/>
                <a:cs typeface="Aptos" panose="020B0004020202020204" pitchFamily="34" charset="0"/>
              </a:rPr>
              <a:t>Minnesota Human Rights Act (MHRA) Changes</a:t>
            </a:r>
            <a:br>
              <a:rPr lang="en-US" sz="3600" dirty="0">
                <a:effectLst/>
                <a:latin typeface="Aptos" panose="020B0004020202020204" pitchFamily="34" charset="0"/>
                <a:ea typeface="Aptos" panose="020B0004020202020204" pitchFamily="34" charset="0"/>
                <a:cs typeface="Aptos" panose="020B0004020202020204" pitchFamily="34" charset="0"/>
              </a:rPr>
            </a:br>
            <a:endParaRPr lang="en-US" dirty="0"/>
          </a:p>
        </p:txBody>
      </p:sp>
      <p:sp>
        <p:nvSpPr>
          <p:cNvPr id="4" name="Content Placeholder 3">
            <a:extLst>
              <a:ext uri="{FF2B5EF4-FFF2-40B4-BE49-F238E27FC236}">
                <a16:creationId xmlns:a16="http://schemas.microsoft.com/office/drawing/2014/main" id="{7008905F-1EAB-6EDF-E8A9-CB6EF7A26A46}"/>
              </a:ext>
            </a:extLst>
          </p:cNvPr>
          <p:cNvSpPr>
            <a:spLocks noGrp="1"/>
          </p:cNvSpPr>
          <p:nvPr>
            <p:ph idx="1"/>
          </p:nvPr>
        </p:nvSpPr>
        <p:spPr/>
        <p:txBody>
          <a:bodyPr>
            <a:normAutofit/>
          </a:bodyPr>
          <a:lstStyle/>
          <a:p>
            <a:pPr marL="461963" marR="0" lvl="0" indent="-231775">
              <a:spcBef>
                <a:spcPts val="0"/>
              </a:spcBef>
              <a:spcAft>
                <a:spcPts val="600"/>
              </a:spcAft>
              <a:buSzPts val="1000"/>
              <a:buFont typeface="Symbol" panose="05050102010706020507" pitchFamily="18" charset="2"/>
              <a:buChar char=""/>
              <a:tabLst>
                <a:tab pos="457200" algn="l"/>
              </a:tabLst>
            </a:pPr>
            <a:r>
              <a:rPr lang="en-US" sz="2600" dirty="0">
                <a:effectLst/>
                <a:latin typeface="Calibri" panose="020F0502020204030204" pitchFamily="34" charset="0"/>
                <a:ea typeface="Aptos" panose="020B0004020202020204" pitchFamily="34" charset="0"/>
                <a:cs typeface="Aptos" panose="020B0004020202020204" pitchFamily="34" charset="0"/>
              </a:rPr>
              <a:t>The definition of “familial status” now includes caretakers.  Discrimination against persons “residing with and caring for one or more individuals who lack the ability to meet essential requirements for physical health, safety, or self-care because the individual or individuals are unable to receive and evaluate information or make or communicate decisions” is now unlawful.</a:t>
            </a:r>
            <a:endParaRPr lang="en-US" sz="2600" dirty="0">
              <a:effectLst/>
              <a:latin typeface="Aptos" panose="020B0004020202020204" pitchFamily="34" charset="0"/>
              <a:ea typeface="Aptos" panose="020B0004020202020204" pitchFamily="34" charset="0"/>
              <a:cs typeface="Aptos" panose="020B0004020202020204" pitchFamily="34" charset="0"/>
            </a:endParaRPr>
          </a:p>
          <a:p>
            <a:pPr marL="461963" marR="0" lvl="0" indent="-231775">
              <a:spcBef>
                <a:spcPts val="0"/>
              </a:spcBef>
              <a:spcAft>
                <a:spcPts val="600"/>
              </a:spcAft>
              <a:buSzPts val="1000"/>
              <a:buFont typeface="Symbol" panose="05050102010706020507" pitchFamily="18" charset="2"/>
              <a:buChar char=""/>
              <a:tabLst>
                <a:tab pos="457200" algn="l"/>
              </a:tabLst>
            </a:pPr>
            <a:r>
              <a:rPr lang="en-US" sz="2600" dirty="0">
                <a:effectLst/>
                <a:latin typeface="Calibri" panose="020F0502020204030204" pitchFamily="34" charset="0"/>
                <a:ea typeface="Aptos" panose="020B0004020202020204" pitchFamily="34" charset="0"/>
                <a:cs typeface="Aptos" panose="020B0004020202020204" pitchFamily="34" charset="0"/>
              </a:rPr>
              <a:t>Discrimination now includes harassment generally, not just sexual harassment.</a:t>
            </a:r>
            <a:endParaRPr lang="en-US" sz="2600" dirty="0">
              <a:effectLst/>
              <a:latin typeface="Aptos" panose="020B0004020202020204" pitchFamily="34" charset="0"/>
              <a:ea typeface="Aptos" panose="020B0004020202020204" pitchFamily="34" charset="0"/>
              <a:cs typeface="Aptos" panose="020B0004020202020204" pitchFamily="34" charset="0"/>
            </a:endParaRPr>
          </a:p>
          <a:p>
            <a:endParaRPr lang="en-US" dirty="0"/>
          </a:p>
        </p:txBody>
      </p:sp>
    </p:spTree>
    <p:extLst>
      <p:ext uri="{BB962C8B-B14F-4D97-AF65-F5344CB8AC3E}">
        <p14:creationId xmlns:p14="http://schemas.microsoft.com/office/powerpoint/2010/main" val="328737969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732EEDAD-FF33-0E22-C815-F27F4A2FD78B}"/>
              </a:ext>
            </a:extLst>
          </p:cNvPr>
          <p:cNvSpPr>
            <a:spLocks noGrp="1"/>
          </p:cNvSpPr>
          <p:nvPr>
            <p:ph type="sldNum" sz="quarter" idx="10"/>
          </p:nvPr>
        </p:nvSpPr>
        <p:spPr/>
        <p:txBody>
          <a:bodyPr/>
          <a:lstStyle/>
          <a:p>
            <a:fld id="{6D34FDA3-2B15-4C9C-B677-C441CD8315A2}" type="slidenum">
              <a:rPr lang="en-US" smtClean="0"/>
              <a:t>24</a:t>
            </a:fld>
            <a:endParaRPr lang="en-US"/>
          </a:p>
        </p:txBody>
      </p:sp>
      <p:sp>
        <p:nvSpPr>
          <p:cNvPr id="3" name="Title 2">
            <a:extLst>
              <a:ext uri="{FF2B5EF4-FFF2-40B4-BE49-F238E27FC236}">
                <a16:creationId xmlns:a16="http://schemas.microsoft.com/office/drawing/2014/main" id="{1BCFD62C-EAA7-BFF0-267F-8242ECE0588D}"/>
              </a:ext>
            </a:extLst>
          </p:cNvPr>
          <p:cNvSpPr>
            <a:spLocks noGrp="1"/>
          </p:cNvSpPr>
          <p:nvPr>
            <p:ph type="title"/>
          </p:nvPr>
        </p:nvSpPr>
        <p:spPr/>
        <p:txBody>
          <a:bodyPr>
            <a:normAutofit fontScale="90000"/>
          </a:bodyPr>
          <a:lstStyle/>
          <a:p>
            <a:pPr marL="0" marR="0">
              <a:lnSpc>
                <a:spcPct val="150000"/>
              </a:lnSpc>
              <a:spcBef>
                <a:spcPts val="0"/>
              </a:spcBef>
              <a:spcAft>
                <a:spcPts val="0"/>
              </a:spcAft>
            </a:pPr>
            <a:r>
              <a:rPr lang="en-US" sz="4000" dirty="0">
                <a:effectLst/>
                <a:latin typeface="Calibri" panose="020F0502020204030204" pitchFamily="34" charset="0"/>
                <a:ea typeface="Times New Roman" panose="02020603050405020304" pitchFamily="18" charset="0"/>
                <a:cs typeface="Aptos" panose="020B0004020202020204" pitchFamily="34" charset="0"/>
              </a:rPr>
              <a:t>Minnesota Human Rights Act (MHRA) Changes</a:t>
            </a:r>
            <a:br>
              <a:rPr lang="en-US" sz="3600" dirty="0">
                <a:effectLst/>
                <a:latin typeface="Aptos" panose="020B0004020202020204" pitchFamily="34" charset="0"/>
                <a:ea typeface="Aptos" panose="020B0004020202020204" pitchFamily="34" charset="0"/>
                <a:cs typeface="Aptos" panose="020B0004020202020204" pitchFamily="34" charset="0"/>
              </a:rPr>
            </a:br>
            <a:endParaRPr lang="en-US" dirty="0"/>
          </a:p>
        </p:txBody>
      </p:sp>
      <p:sp>
        <p:nvSpPr>
          <p:cNvPr id="4" name="Content Placeholder 3">
            <a:extLst>
              <a:ext uri="{FF2B5EF4-FFF2-40B4-BE49-F238E27FC236}">
                <a16:creationId xmlns:a16="http://schemas.microsoft.com/office/drawing/2014/main" id="{7008905F-1EAB-6EDF-E8A9-CB6EF7A26A46}"/>
              </a:ext>
            </a:extLst>
          </p:cNvPr>
          <p:cNvSpPr>
            <a:spLocks noGrp="1"/>
          </p:cNvSpPr>
          <p:nvPr>
            <p:ph idx="1"/>
          </p:nvPr>
        </p:nvSpPr>
        <p:spPr/>
        <p:txBody>
          <a:bodyPr>
            <a:normAutofit/>
          </a:bodyPr>
          <a:lstStyle/>
          <a:p>
            <a:pPr marL="461963" marR="0" lvl="0" indent="-231775">
              <a:spcBef>
                <a:spcPts val="0"/>
              </a:spcBef>
              <a:spcAft>
                <a:spcPts val="600"/>
              </a:spcAft>
              <a:buSzPts val="1000"/>
              <a:buFont typeface="Symbol" panose="05050102010706020507" pitchFamily="18" charset="2"/>
              <a:buChar char=""/>
              <a:tabLst>
                <a:tab pos="457200" algn="l"/>
              </a:tabLst>
            </a:pPr>
            <a:r>
              <a:rPr lang="en-US" sz="2600" dirty="0">
                <a:effectLst/>
                <a:latin typeface="Calibri" panose="020F0502020204030204" pitchFamily="34" charset="0"/>
                <a:ea typeface="Aptos" panose="020B0004020202020204" pitchFamily="34" charset="0"/>
                <a:cs typeface="Aptos" panose="020B0004020202020204" pitchFamily="34" charset="0"/>
              </a:rPr>
              <a:t>Public Accommodations – It is now an unfair discriminatory practice to prohibit a person with a disability from taking a service animal into a public place to aid with disabilities, providing the animal is properly harnessed and leashed.</a:t>
            </a:r>
            <a:endParaRPr lang="en-US" sz="2600" dirty="0">
              <a:effectLst/>
              <a:latin typeface="Aptos" panose="020B0004020202020204" pitchFamily="34" charset="0"/>
              <a:ea typeface="Aptos" panose="020B0004020202020204" pitchFamily="34" charset="0"/>
              <a:cs typeface="Aptos" panose="020B0004020202020204" pitchFamily="34" charset="0"/>
            </a:endParaRPr>
          </a:p>
          <a:p>
            <a:endParaRPr lang="en-US" dirty="0"/>
          </a:p>
        </p:txBody>
      </p:sp>
    </p:spTree>
    <p:extLst>
      <p:ext uri="{BB962C8B-B14F-4D97-AF65-F5344CB8AC3E}">
        <p14:creationId xmlns:p14="http://schemas.microsoft.com/office/powerpoint/2010/main" val="249117149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252DF4-CF6D-FE25-0865-975DF6E52870}"/>
              </a:ext>
            </a:extLst>
          </p:cNvPr>
          <p:cNvSpPr>
            <a:spLocks noGrp="1"/>
          </p:cNvSpPr>
          <p:nvPr>
            <p:ph type="title"/>
          </p:nvPr>
        </p:nvSpPr>
        <p:spPr/>
        <p:txBody>
          <a:bodyPr>
            <a:normAutofit fontScale="90000"/>
          </a:bodyPr>
          <a:lstStyle/>
          <a:p>
            <a:pPr marL="0" marR="0">
              <a:lnSpc>
                <a:spcPct val="150000"/>
              </a:lnSpc>
              <a:spcBef>
                <a:spcPts val="0"/>
              </a:spcBef>
              <a:spcAft>
                <a:spcPts val="0"/>
              </a:spcAft>
            </a:pPr>
            <a:r>
              <a:rPr lang="en-US" sz="4000" dirty="0">
                <a:effectLst/>
                <a:latin typeface="Calibri" panose="020F0502020204030204" pitchFamily="34" charset="0"/>
                <a:ea typeface="Times New Roman" panose="02020603050405020304" pitchFamily="18" charset="0"/>
                <a:cs typeface="Aptos" panose="020B0004020202020204" pitchFamily="34" charset="0"/>
              </a:rPr>
              <a:t>Minimum Wage for Small Employers Eliminated</a:t>
            </a:r>
            <a:br>
              <a:rPr lang="en-US" sz="3600" dirty="0">
                <a:effectLst/>
                <a:latin typeface="Aptos" panose="020B0004020202020204" pitchFamily="34" charset="0"/>
                <a:ea typeface="Aptos" panose="020B0004020202020204" pitchFamily="34" charset="0"/>
                <a:cs typeface="Aptos" panose="020B0004020202020204" pitchFamily="34" charset="0"/>
              </a:rPr>
            </a:br>
            <a:endParaRPr lang="en-US" dirty="0"/>
          </a:p>
        </p:txBody>
      </p:sp>
      <p:sp>
        <p:nvSpPr>
          <p:cNvPr id="3" name="Content Placeholder 2">
            <a:extLst>
              <a:ext uri="{FF2B5EF4-FFF2-40B4-BE49-F238E27FC236}">
                <a16:creationId xmlns:a16="http://schemas.microsoft.com/office/drawing/2014/main" id="{A0F148DE-90E2-A875-6EDD-A201E2D7F993}"/>
              </a:ext>
            </a:extLst>
          </p:cNvPr>
          <p:cNvSpPr>
            <a:spLocks noGrp="1"/>
          </p:cNvSpPr>
          <p:nvPr>
            <p:ph idx="1"/>
          </p:nvPr>
        </p:nvSpPr>
        <p:spPr/>
        <p:txBody>
          <a:bodyPr/>
          <a:lstStyle/>
          <a:p>
            <a:pPr marL="0" marR="0" indent="0">
              <a:spcBef>
                <a:spcPts val="0"/>
              </a:spcBef>
              <a:spcAft>
                <a:spcPts val="0"/>
              </a:spcAft>
              <a:buNone/>
            </a:pPr>
            <a:r>
              <a:rPr lang="en-US" dirty="0">
                <a:effectLst/>
                <a:latin typeface="Calibri" panose="020F0502020204030204" pitchFamily="34" charset="0"/>
                <a:ea typeface="Times New Roman" panose="02020603050405020304" pitchFamily="18" charset="0"/>
                <a:cs typeface="Aptos" panose="020B0004020202020204" pitchFamily="34" charset="0"/>
              </a:rPr>
              <a:t>Starting January 1, 2025, t</a:t>
            </a:r>
            <a:r>
              <a:rPr lang="en-US" dirty="0">
                <a:effectLst/>
                <a:latin typeface="Calibri" panose="020F0502020204030204" pitchFamily="34" charset="0"/>
                <a:ea typeface="Aptos" panose="020B0004020202020204" pitchFamily="34" charset="0"/>
                <a:cs typeface="Aptos" panose="020B0004020202020204" pitchFamily="34" charset="0"/>
              </a:rPr>
              <a:t>he two-tier minimum wage will be eliminated.  Small employers defined as having annual gross revenue of less than $500,000 had a reduced minimum wage. </a:t>
            </a:r>
          </a:p>
          <a:p>
            <a:pPr marL="0" marR="0" indent="0">
              <a:spcBef>
                <a:spcPts val="0"/>
              </a:spcBef>
              <a:spcAft>
                <a:spcPts val="0"/>
              </a:spcAft>
              <a:buNone/>
            </a:pPr>
            <a:endParaRPr lang="en-US" dirty="0">
              <a:latin typeface="Calibri" panose="020F0502020204030204" pitchFamily="34" charset="0"/>
              <a:ea typeface="Aptos" panose="020B0004020202020204" pitchFamily="34" charset="0"/>
              <a:cs typeface="Aptos" panose="020B0004020202020204" pitchFamily="34" charset="0"/>
            </a:endParaRPr>
          </a:p>
          <a:p>
            <a:pPr marL="0" marR="0" indent="0">
              <a:spcBef>
                <a:spcPts val="0"/>
              </a:spcBef>
              <a:spcAft>
                <a:spcPts val="0"/>
              </a:spcAft>
              <a:buNone/>
            </a:pPr>
            <a:r>
              <a:rPr lang="en-US" dirty="0">
                <a:effectLst/>
                <a:latin typeface="Calibri" panose="020F0502020204030204" pitchFamily="34" charset="0"/>
                <a:ea typeface="Aptos" panose="020B0004020202020204" pitchFamily="34" charset="0"/>
                <a:cs typeface="Aptos" panose="020B0004020202020204" pitchFamily="34" charset="0"/>
              </a:rPr>
              <a:t>As of January 1, 2025, all employers must pay employees the same minimum wage.  Employers may pay workers under the age of 20 a reduced minimum wage for the first 90 days of their employment. </a:t>
            </a:r>
            <a:endParaRPr lang="en-US" dirty="0">
              <a:effectLst/>
              <a:latin typeface="Aptos" panose="020B0004020202020204" pitchFamily="34" charset="0"/>
              <a:ea typeface="Aptos" panose="020B0004020202020204" pitchFamily="34" charset="0"/>
              <a:cs typeface="Aptos" panose="020B0004020202020204" pitchFamily="34" charset="0"/>
            </a:endParaRPr>
          </a:p>
          <a:p>
            <a:pPr marL="0" marR="0" indent="0">
              <a:spcBef>
                <a:spcPts val="0"/>
              </a:spcBef>
              <a:spcAft>
                <a:spcPts val="0"/>
              </a:spcAft>
              <a:buNone/>
            </a:pPr>
            <a:endParaRPr lang="en-US" dirty="0">
              <a:latin typeface="Aptos" panose="020B0004020202020204" pitchFamily="34" charset="0"/>
              <a:ea typeface="Aptos" panose="020B0004020202020204" pitchFamily="34" charset="0"/>
              <a:cs typeface="Aptos" panose="020B0004020202020204" pitchFamily="34" charset="0"/>
            </a:endParaRPr>
          </a:p>
          <a:p>
            <a:pPr marL="0" marR="0" indent="0">
              <a:spcBef>
                <a:spcPts val="0"/>
              </a:spcBef>
              <a:spcAft>
                <a:spcPts val="0"/>
              </a:spcAft>
              <a:buNone/>
            </a:pPr>
            <a:r>
              <a:rPr lang="en-US" dirty="0">
                <a:effectLst/>
                <a:latin typeface="Calibri" panose="020F0502020204030204" pitchFamily="34" charset="0"/>
                <a:ea typeface="Aptos" panose="020B0004020202020204" pitchFamily="34" charset="0"/>
                <a:cs typeface="Aptos" panose="020B0004020202020204" pitchFamily="34" charset="0"/>
              </a:rPr>
              <a:t>The Minnesota Department of Labor and Industry will publish the hourly minimum wage annually. </a:t>
            </a:r>
            <a:endParaRPr lang="en-US" dirty="0">
              <a:effectLst/>
              <a:latin typeface="Aptos" panose="020B0004020202020204" pitchFamily="34" charset="0"/>
              <a:ea typeface="Aptos" panose="020B0004020202020204" pitchFamily="34" charset="0"/>
              <a:cs typeface="Aptos" panose="020B0004020202020204" pitchFamily="34" charset="0"/>
            </a:endParaRPr>
          </a:p>
          <a:p>
            <a:pPr marL="0" indent="0">
              <a:buNone/>
            </a:pPr>
            <a:endParaRPr lang="en-US" dirty="0"/>
          </a:p>
        </p:txBody>
      </p:sp>
      <p:sp>
        <p:nvSpPr>
          <p:cNvPr id="4" name="Slide Number Placeholder 3">
            <a:extLst>
              <a:ext uri="{FF2B5EF4-FFF2-40B4-BE49-F238E27FC236}">
                <a16:creationId xmlns:a16="http://schemas.microsoft.com/office/drawing/2014/main" id="{24A07E26-2349-DA5A-8634-E099D13D20B4}"/>
              </a:ext>
            </a:extLst>
          </p:cNvPr>
          <p:cNvSpPr>
            <a:spLocks noGrp="1"/>
          </p:cNvSpPr>
          <p:nvPr>
            <p:ph type="sldNum" sz="quarter" idx="10"/>
          </p:nvPr>
        </p:nvSpPr>
        <p:spPr/>
        <p:txBody>
          <a:bodyPr/>
          <a:lstStyle/>
          <a:p>
            <a:fld id="{6D34FDA3-2B15-4C9C-B677-C441CD8315A2}" type="slidenum">
              <a:rPr lang="en-US" smtClean="0"/>
              <a:t>25</a:t>
            </a:fld>
            <a:endParaRPr lang="en-US"/>
          </a:p>
        </p:txBody>
      </p:sp>
    </p:spTree>
    <p:extLst>
      <p:ext uri="{BB962C8B-B14F-4D97-AF65-F5344CB8AC3E}">
        <p14:creationId xmlns:p14="http://schemas.microsoft.com/office/powerpoint/2010/main" val="54768781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65770F-5B24-0BDE-71F5-F4754FFCE07A}"/>
              </a:ext>
            </a:extLst>
          </p:cNvPr>
          <p:cNvSpPr>
            <a:spLocks noGrp="1"/>
          </p:cNvSpPr>
          <p:nvPr>
            <p:ph type="title"/>
          </p:nvPr>
        </p:nvSpPr>
        <p:spPr/>
        <p:txBody>
          <a:bodyPr>
            <a:normAutofit fontScale="90000"/>
          </a:bodyPr>
          <a:lstStyle/>
          <a:p>
            <a:pPr marL="0" marR="0">
              <a:lnSpc>
                <a:spcPct val="150000"/>
              </a:lnSpc>
              <a:spcBef>
                <a:spcPts val="0"/>
              </a:spcBef>
              <a:spcAft>
                <a:spcPts val="0"/>
              </a:spcAft>
            </a:pPr>
            <a:r>
              <a:rPr lang="en-US" sz="4000" dirty="0">
                <a:effectLst/>
                <a:latin typeface="Calibri" panose="020F0502020204030204" pitchFamily="34" charset="0"/>
                <a:ea typeface="Times New Roman" panose="02020603050405020304" pitchFamily="18" charset="0"/>
                <a:cs typeface="Aptos" panose="020B0004020202020204" pitchFamily="34" charset="0"/>
              </a:rPr>
              <a:t>Salary Information Required in Job Postings</a:t>
            </a:r>
            <a:br>
              <a:rPr lang="en-US" sz="3600" dirty="0">
                <a:effectLst/>
                <a:latin typeface="Aptos" panose="020B0004020202020204" pitchFamily="34" charset="0"/>
                <a:ea typeface="Aptos" panose="020B0004020202020204" pitchFamily="34" charset="0"/>
                <a:cs typeface="Aptos" panose="020B0004020202020204" pitchFamily="34" charset="0"/>
              </a:rPr>
            </a:br>
            <a:endParaRPr lang="en-US" dirty="0"/>
          </a:p>
        </p:txBody>
      </p:sp>
      <p:sp>
        <p:nvSpPr>
          <p:cNvPr id="3" name="Content Placeholder 2">
            <a:extLst>
              <a:ext uri="{FF2B5EF4-FFF2-40B4-BE49-F238E27FC236}">
                <a16:creationId xmlns:a16="http://schemas.microsoft.com/office/drawing/2014/main" id="{BF98DD56-5A8E-C34A-7ED1-7915A9A4A4DA}"/>
              </a:ext>
            </a:extLst>
          </p:cNvPr>
          <p:cNvSpPr>
            <a:spLocks noGrp="1"/>
          </p:cNvSpPr>
          <p:nvPr>
            <p:ph idx="1"/>
          </p:nvPr>
        </p:nvSpPr>
        <p:spPr/>
        <p:txBody>
          <a:bodyPr>
            <a:normAutofit fontScale="92500" lnSpcReduction="20000"/>
          </a:bodyPr>
          <a:lstStyle/>
          <a:p>
            <a:pPr marL="0" marR="0" indent="0">
              <a:spcBef>
                <a:spcPts val="0"/>
              </a:spcBef>
              <a:spcAft>
                <a:spcPts val="0"/>
              </a:spcAft>
              <a:buNone/>
            </a:pPr>
            <a:r>
              <a:rPr lang="en-US" sz="2400" dirty="0">
                <a:effectLst/>
                <a:latin typeface="Calibri" panose="020F0502020204030204" pitchFamily="34" charset="0"/>
                <a:ea typeface="Times New Roman" panose="02020603050405020304" pitchFamily="18" charset="0"/>
                <a:cs typeface="Aptos" panose="020B0004020202020204" pitchFamily="34" charset="0"/>
              </a:rPr>
              <a:t>Starting January 1, 2025, e</a:t>
            </a:r>
            <a:r>
              <a:rPr lang="en-US" sz="2400" dirty="0">
                <a:effectLst/>
                <a:latin typeface="Calibri" panose="020F0502020204030204" pitchFamily="34" charset="0"/>
                <a:ea typeface="Aptos" panose="020B0004020202020204" pitchFamily="34" charset="0"/>
                <a:cs typeface="Aptos" panose="020B0004020202020204" pitchFamily="34" charset="0"/>
              </a:rPr>
              <a:t>mployers with 30 or more employees at one or more sites in Minnesota will soon be required to include salary ranges in job postings. This extends to recruiters.</a:t>
            </a:r>
            <a:endParaRPr lang="en-US" sz="2400" dirty="0">
              <a:effectLst/>
              <a:latin typeface="Aptos" panose="020B0004020202020204" pitchFamily="34" charset="0"/>
              <a:ea typeface="Aptos" panose="020B0004020202020204" pitchFamily="34" charset="0"/>
              <a:cs typeface="Aptos" panose="020B0004020202020204" pitchFamily="34" charset="0"/>
            </a:endParaRPr>
          </a:p>
          <a:p>
            <a:pPr marL="0" marR="0" indent="0">
              <a:spcBef>
                <a:spcPts val="0"/>
              </a:spcBef>
              <a:spcAft>
                <a:spcPts val="0"/>
              </a:spcAft>
              <a:buNone/>
            </a:pPr>
            <a:endParaRPr lang="en-US" sz="2400" dirty="0">
              <a:effectLst/>
              <a:latin typeface="Calibri" panose="020F0502020204030204" pitchFamily="34" charset="0"/>
              <a:ea typeface="Aptos" panose="020B0004020202020204" pitchFamily="34" charset="0"/>
              <a:cs typeface="Aptos" panose="020B0004020202020204" pitchFamily="34" charset="0"/>
            </a:endParaRPr>
          </a:p>
          <a:p>
            <a:pPr marL="0" marR="0" indent="0">
              <a:spcBef>
                <a:spcPts val="0"/>
              </a:spcBef>
              <a:spcAft>
                <a:spcPts val="0"/>
              </a:spcAft>
              <a:buNone/>
            </a:pPr>
            <a:r>
              <a:rPr lang="en-US" sz="2400" dirty="0">
                <a:effectLst/>
                <a:latin typeface="Calibri" panose="020F0502020204030204" pitchFamily="34" charset="0"/>
                <a:ea typeface="Aptos" panose="020B0004020202020204" pitchFamily="34" charset="0"/>
                <a:cs typeface="Aptos" panose="020B0004020202020204" pitchFamily="34" charset="0"/>
              </a:rPr>
              <a:t>All postings will be required to contain: (1) a minimum and maximum salary range, or hourly range of compensation, and (2) a general description of all benefits and other compensation, including health care and retirement benefits.</a:t>
            </a:r>
          </a:p>
          <a:p>
            <a:pPr marL="0" marR="0" indent="0">
              <a:spcBef>
                <a:spcPts val="0"/>
              </a:spcBef>
              <a:spcAft>
                <a:spcPts val="0"/>
              </a:spcAft>
              <a:buNone/>
            </a:pPr>
            <a:endParaRPr lang="en-US" sz="2400" dirty="0">
              <a:effectLst/>
              <a:latin typeface="Calibri" panose="020F0502020204030204" pitchFamily="34" charset="0"/>
              <a:ea typeface="Aptos" panose="020B0004020202020204" pitchFamily="34" charset="0"/>
              <a:cs typeface="Aptos" panose="020B0004020202020204" pitchFamily="34" charset="0"/>
            </a:endParaRPr>
          </a:p>
          <a:p>
            <a:pPr marL="0" marR="0" indent="0">
              <a:spcBef>
                <a:spcPts val="0"/>
              </a:spcBef>
              <a:spcAft>
                <a:spcPts val="0"/>
              </a:spcAft>
              <a:buNone/>
            </a:pPr>
            <a:r>
              <a:rPr lang="en-US" sz="2400" dirty="0">
                <a:effectLst/>
                <a:latin typeface="Calibri" panose="020F0502020204030204" pitchFamily="34" charset="0"/>
                <a:ea typeface="Aptos" panose="020B0004020202020204" pitchFamily="34" charset="0"/>
                <a:cs typeface="Aptos" panose="020B0004020202020204" pitchFamily="34" charset="0"/>
              </a:rPr>
              <a:t>If there is no range the employer must list the fixed salary or hourly rate, the compensation range cannot be open ended (in other words, minimum and maximum must be listed) and the employer must at least make a “good faith estimate” of the actual salary range, reflecting a realistic expectation of what the employer is willing to offer for the position.</a:t>
            </a:r>
            <a:endParaRPr lang="en-US" sz="2400" dirty="0">
              <a:effectLst/>
              <a:latin typeface="Aptos" panose="020B0004020202020204" pitchFamily="34" charset="0"/>
              <a:ea typeface="Aptos" panose="020B0004020202020204" pitchFamily="34" charset="0"/>
              <a:cs typeface="Aptos" panose="020B0004020202020204" pitchFamily="34" charset="0"/>
            </a:endParaRPr>
          </a:p>
          <a:p>
            <a:endParaRPr lang="en-US" dirty="0"/>
          </a:p>
        </p:txBody>
      </p:sp>
      <p:sp>
        <p:nvSpPr>
          <p:cNvPr id="4" name="Slide Number Placeholder 3">
            <a:extLst>
              <a:ext uri="{FF2B5EF4-FFF2-40B4-BE49-F238E27FC236}">
                <a16:creationId xmlns:a16="http://schemas.microsoft.com/office/drawing/2014/main" id="{00880184-B95C-2F6B-A756-DC15046C0D12}"/>
              </a:ext>
            </a:extLst>
          </p:cNvPr>
          <p:cNvSpPr>
            <a:spLocks noGrp="1"/>
          </p:cNvSpPr>
          <p:nvPr>
            <p:ph type="sldNum" sz="quarter" idx="10"/>
          </p:nvPr>
        </p:nvSpPr>
        <p:spPr/>
        <p:txBody>
          <a:bodyPr/>
          <a:lstStyle/>
          <a:p>
            <a:fld id="{6D34FDA3-2B15-4C9C-B677-C441CD8315A2}" type="slidenum">
              <a:rPr lang="en-US" smtClean="0"/>
              <a:t>26</a:t>
            </a:fld>
            <a:endParaRPr lang="en-US"/>
          </a:p>
        </p:txBody>
      </p:sp>
    </p:spTree>
    <p:extLst>
      <p:ext uri="{BB962C8B-B14F-4D97-AF65-F5344CB8AC3E}">
        <p14:creationId xmlns:p14="http://schemas.microsoft.com/office/powerpoint/2010/main" val="319808981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AB4F30-0066-F0C9-EF7C-570564B8FB13}"/>
              </a:ext>
            </a:extLst>
          </p:cNvPr>
          <p:cNvSpPr>
            <a:spLocks noGrp="1"/>
          </p:cNvSpPr>
          <p:nvPr>
            <p:ph type="title"/>
          </p:nvPr>
        </p:nvSpPr>
        <p:spPr/>
        <p:txBody>
          <a:bodyPr/>
          <a:lstStyle/>
          <a:p>
            <a:r>
              <a:rPr lang="en-US" dirty="0"/>
              <a:t>New Employer Recordkeeping Requirement</a:t>
            </a:r>
          </a:p>
        </p:txBody>
      </p:sp>
      <p:sp>
        <p:nvSpPr>
          <p:cNvPr id="3" name="Content Placeholder 2">
            <a:extLst>
              <a:ext uri="{FF2B5EF4-FFF2-40B4-BE49-F238E27FC236}">
                <a16:creationId xmlns:a16="http://schemas.microsoft.com/office/drawing/2014/main" id="{08AAB870-370E-32C6-B941-E81A12C5A526}"/>
              </a:ext>
            </a:extLst>
          </p:cNvPr>
          <p:cNvSpPr>
            <a:spLocks noGrp="1"/>
          </p:cNvSpPr>
          <p:nvPr>
            <p:ph idx="1"/>
          </p:nvPr>
        </p:nvSpPr>
        <p:spPr/>
        <p:txBody>
          <a:bodyPr/>
          <a:lstStyle/>
          <a:p>
            <a:pPr marL="0" indent="0">
              <a:buNone/>
            </a:pPr>
            <a:r>
              <a:rPr lang="en-US" sz="2600" spc="10" dirty="0">
                <a:solidFill>
                  <a:srgbClr val="000000"/>
                </a:solidFill>
                <a:effectLst/>
                <a:highlight>
                  <a:srgbClr val="FFFFFF"/>
                </a:highlight>
                <a:latin typeface="Calibri" panose="020F0502020204030204" pitchFamily="34" charset="0"/>
                <a:ea typeface="Aptos" panose="020B0004020202020204" pitchFamily="34" charset="0"/>
                <a:cs typeface="Aptos" panose="020B0004020202020204" pitchFamily="34" charset="0"/>
              </a:rPr>
              <a:t>Starting August 1, 2024, employee earnings statements for each employee must be retained by an employer under existing recordkeeping requirements.</a:t>
            </a:r>
            <a:endParaRPr lang="en-US" sz="2600" dirty="0">
              <a:effectLst/>
              <a:latin typeface="Aptos" panose="020B0004020202020204" pitchFamily="34" charset="0"/>
              <a:ea typeface="Aptos" panose="020B0004020202020204" pitchFamily="34" charset="0"/>
              <a:cs typeface="Aptos" panose="020B0004020202020204" pitchFamily="34" charset="0"/>
            </a:endParaRPr>
          </a:p>
          <a:p>
            <a:pPr marL="0" indent="0">
              <a:buNone/>
            </a:pPr>
            <a:endParaRPr lang="en-US" dirty="0"/>
          </a:p>
        </p:txBody>
      </p:sp>
      <p:sp>
        <p:nvSpPr>
          <p:cNvPr id="4" name="Slide Number Placeholder 3">
            <a:extLst>
              <a:ext uri="{FF2B5EF4-FFF2-40B4-BE49-F238E27FC236}">
                <a16:creationId xmlns:a16="http://schemas.microsoft.com/office/drawing/2014/main" id="{6E2C9829-3021-07E3-EB9F-31BB69B89A8C}"/>
              </a:ext>
            </a:extLst>
          </p:cNvPr>
          <p:cNvSpPr>
            <a:spLocks noGrp="1"/>
          </p:cNvSpPr>
          <p:nvPr>
            <p:ph type="sldNum" sz="quarter" idx="10"/>
          </p:nvPr>
        </p:nvSpPr>
        <p:spPr/>
        <p:txBody>
          <a:bodyPr/>
          <a:lstStyle/>
          <a:p>
            <a:fld id="{6D34FDA3-2B15-4C9C-B677-C441CD8315A2}" type="slidenum">
              <a:rPr lang="en-US" smtClean="0"/>
              <a:t>27</a:t>
            </a:fld>
            <a:endParaRPr lang="en-US"/>
          </a:p>
        </p:txBody>
      </p:sp>
    </p:spTree>
    <p:extLst>
      <p:ext uri="{BB962C8B-B14F-4D97-AF65-F5344CB8AC3E}">
        <p14:creationId xmlns:p14="http://schemas.microsoft.com/office/powerpoint/2010/main" val="95746994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14D564-5703-B7A8-6D1D-FF54DCF91CA4}"/>
              </a:ext>
            </a:extLst>
          </p:cNvPr>
          <p:cNvSpPr>
            <a:spLocks noGrp="1"/>
          </p:cNvSpPr>
          <p:nvPr>
            <p:ph type="title"/>
          </p:nvPr>
        </p:nvSpPr>
        <p:spPr/>
        <p:txBody>
          <a:bodyPr/>
          <a:lstStyle/>
          <a:p>
            <a:r>
              <a:rPr lang="en-US" dirty="0"/>
              <a:t>Gratuities</a:t>
            </a:r>
          </a:p>
        </p:txBody>
      </p:sp>
      <p:sp>
        <p:nvSpPr>
          <p:cNvPr id="3" name="Content Placeholder 2">
            <a:extLst>
              <a:ext uri="{FF2B5EF4-FFF2-40B4-BE49-F238E27FC236}">
                <a16:creationId xmlns:a16="http://schemas.microsoft.com/office/drawing/2014/main" id="{DD0924C9-4B65-0063-CD97-74AA7AB204F1}"/>
              </a:ext>
            </a:extLst>
          </p:cNvPr>
          <p:cNvSpPr>
            <a:spLocks noGrp="1"/>
          </p:cNvSpPr>
          <p:nvPr>
            <p:ph idx="1"/>
          </p:nvPr>
        </p:nvSpPr>
        <p:spPr/>
        <p:txBody>
          <a:bodyPr/>
          <a:lstStyle/>
          <a:p>
            <a:pPr marL="0" indent="0">
              <a:buNone/>
            </a:pPr>
            <a:r>
              <a:rPr lang="en-US" sz="2600" spc="10" dirty="0">
                <a:solidFill>
                  <a:srgbClr val="000000"/>
                </a:solidFill>
                <a:effectLst/>
                <a:highlight>
                  <a:srgbClr val="FFFFFF"/>
                </a:highlight>
                <a:latin typeface="Calibri" panose="020F0502020204030204" pitchFamily="34" charset="0"/>
                <a:ea typeface="Aptos" panose="020B0004020202020204" pitchFamily="34" charset="0"/>
                <a:cs typeface="Aptos" panose="020B0004020202020204" pitchFamily="34" charset="0"/>
              </a:rPr>
              <a:t>Starting August 1, 2024, gratuities received by an employee through a debit, charge, credit card, or electronic payment must be credited to the pay period in which they are received.  </a:t>
            </a:r>
          </a:p>
          <a:p>
            <a:pPr marL="0" indent="0">
              <a:buNone/>
            </a:pPr>
            <a:r>
              <a:rPr lang="en-US" sz="2600" spc="10" dirty="0">
                <a:solidFill>
                  <a:srgbClr val="000000"/>
                </a:solidFill>
                <a:effectLst/>
                <a:highlight>
                  <a:srgbClr val="FFFFFF"/>
                </a:highlight>
                <a:latin typeface="Calibri" panose="020F0502020204030204" pitchFamily="34" charset="0"/>
                <a:ea typeface="Aptos" panose="020B0004020202020204" pitchFamily="34" charset="0"/>
                <a:cs typeface="Aptos" panose="020B0004020202020204" pitchFamily="34" charset="0"/>
              </a:rPr>
              <a:t>The full gratuity amount must be distributed to the employee no later than the next scheduled pay period.</a:t>
            </a:r>
            <a:endParaRPr lang="en-US" sz="2600" dirty="0">
              <a:effectLst/>
              <a:latin typeface="Aptos" panose="020B0004020202020204" pitchFamily="34" charset="0"/>
              <a:ea typeface="Aptos" panose="020B0004020202020204" pitchFamily="34" charset="0"/>
              <a:cs typeface="Aptos" panose="020B0004020202020204" pitchFamily="34" charset="0"/>
            </a:endParaRPr>
          </a:p>
          <a:p>
            <a:endParaRPr lang="en-US" dirty="0"/>
          </a:p>
        </p:txBody>
      </p:sp>
      <p:sp>
        <p:nvSpPr>
          <p:cNvPr id="4" name="Slide Number Placeholder 3">
            <a:extLst>
              <a:ext uri="{FF2B5EF4-FFF2-40B4-BE49-F238E27FC236}">
                <a16:creationId xmlns:a16="http://schemas.microsoft.com/office/drawing/2014/main" id="{2008CA68-4932-E7BC-9E18-4AFB0060AADF}"/>
              </a:ext>
            </a:extLst>
          </p:cNvPr>
          <p:cNvSpPr>
            <a:spLocks noGrp="1"/>
          </p:cNvSpPr>
          <p:nvPr>
            <p:ph type="sldNum" sz="quarter" idx="10"/>
          </p:nvPr>
        </p:nvSpPr>
        <p:spPr/>
        <p:txBody>
          <a:bodyPr/>
          <a:lstStyle/>
          <a:p>
            <a:fld id="{6D34FDA3-2B15-4C9C-B677-C441CD8315A2}" type="slidenum">
              <a:rPr lang="en-US" smtClean="0"/>
              <a:t>28</a:t>
            </a:fld>
            <a:endParaRPr lang="en-US"/>
          </a:p>
        </p:txBody>
      </p:sp>
    </p:spTree>
    <p:extLst>
      <p:ext uri="{BB962C8B-B14F-4D97-AF65-F5344CB8AC3E}">
        <p14:creationId xmlns:p14="http://schemas.microsoft.com/office/powerpoint/2010/main" val="202289269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E58CF7-32E8-58C5-78B9-E88266A31242}"/>
              </a:ext>
            </a:extLst>
          </p:cNvPr>
          <p:cNvSpPr>
            <a:spLocks noGrp="1"/>
          </p:cNvSpPr>
          <p:nvPr>
            <p:ph type="title"/>
          </p:nvPr>
        </p:nvSpPr>
        <p:spPr/>
        <p:txBody>
          <a:bodyPr/>
          <a:lstStyle/>
          <a:p>
            <a:r>
              <a:rPr lang="en-US" dirty="0"/>
              <a:t>Protections for Employee Jury Duty</a:t>
            </a:r>
          </a:p>
        </p:txBody>
      </p:sp>
      <p:sp>
        <p:nvSpPr>
          <p:cNvPr id="3" name="Content Placeholder 2">
            <a:extLst>
              <a:ext uri="{FF2B5EF4-FFF2-40B4-BE49-F238E27FC236}">
                <a16:creationId xmlns:a16="http://schemas.microsoft.com/office/drawing/2014/main" id="{FDF2526A-C390-8882-5D98-F3A2DE6E74C5}"/>
              </a:ext>
            </a:extLst>
          </p:cNvPr>
          <p:cNvSpPr>
            <a:spLocks noGrp="1"/>
          </p:cNvSpPr>
          <p:nvPr>
            <p:ph idx="1"/>
          </p:nvPr>
        </p:nvSpPr>
        <p:spPr/>
        <p:txBody>
          <a:bodyPr/>
          <a:lstStyle/>
          <a:p>
            <a:pPr marL="0" indent="0">
              <a:buNone/>
            </a:pPr>
            <a:r>
              <a:rPr lang="en-US" sz="2600" spc="10" dirty="0">
                <a:solidFill>
                  <a:srgbClr val="000000"/>
                </a:solidFill>
                <a:effectLst/>
                <a:highlight>
                  <a:srgbClr val="FFFFFF"/>
                </a:highlight>
                <a:latin typeface="Calibri" panose="020F0502020204030204" pitchFamily="34" charset="0"/>
                <a:ea typeface="Aptos" panose="020B0004020202020204" pitchFamily="34" charset="0"/>
                <a:cs typeface="Aptos" panose="020B0004020202020204" pitchFamily="34" charset="0"/>
              </a:rPr>
              <a:t>Starting August 1, 2024, </a:t>
            </a:r>
            <a:r>
              <a:rPr lang="en-US" sz="2600" spc="10" dirty="0">
                <a:effectLst/>
                <a:latin typeface="Calibri" panose="020F0502020204030204" pitchFamily="34" charset="0"/>
                <a:ea typeface="Aptos" panose="020B0004020202020204" pitchFamily="34" charset="0"/>
                <a:cs typeface="Aptos" panose="020B0004020202020204" pitchFamily="34" charset="0"/>
              </a:rPr>
              <a:t>employers must release an employee from the employee’s regular work schedule for jury duty.  </a:t>
            </a:r>
          </a:p>
          <a:p>
            <a:pPr marL="0" indent="0">
              <a:buNone/>
            </a:pPr>
            <a:r>
              <a:rPr lang="en-US" sz="2600" spc="10" dirty="0">
                <a:effectLst/>
                <a:latin typeface="Calibri" panose="020F0502020204030204" pitchFamily="34" charset="0"/>
                <a:ea typeface="Aptos" panose="020B0004020202020204" pitchFamily="34" charset="0"/>
                <a:cs typeface="Aptos" panose="020B0004020202020204" pitchFamily="34" charset="0"/>
              </a:rPr>
              <a:t>Employers are precluded from requiring the employee to work an alternative shift on any day the juror must report for jury service. </a:t>
            </a:r>
          </a:p>
          <a:p>
            <a:pPr marL="0" indent="0">
              <a:buNone/>
            </a:pPr>
            <a:r>
              <a:rPr lang="en-US" sz="2600" spc="10" dirty="0">
                <a:effectLst/>
                <a:latin typeface="Calibri" panose="020F0502020204030204" pitchFamily="34" charset="0"/>
                <a:ea typeface="Aptos" panose="020B0004020202020204" pitchFamily="34" charset="0"/>
                <a:cs typeface="Aptos" panose="020B0004020202020204" pitchFamily="34" charset="0"/>
              </a:rPr>
              <a:t>The employee may voluntarily request to work an alternative work schedule “as long as the employer does not encourage, prompt, or ask for the employee to make such a request.”</a:t>
            </a:r>
            <a:endParaRPr lang="en-US" sz="2600" dirty="0">
              <a:effectLst/>
              <a:latin typeface="Aptos" panose="020B0004020202020204" pitchFamily="34" charset="0"/>
              <a:ea typeface="Aptos" panose="020B0004020202020204" pitchFamily="34" charset="0"/>
              <a:cs typeface="Aptos" panose="020B0004020202020204" pitchFamily="34" charset="0"/>
            </a:endParaRPr>
          </a:p>
          <a:p>
            <a:endParaRPr lang="en-US" dirty="0"/>
          </a:p>
        </p:txBody>
      </p:sp>
      <p:sp>
        <p:nvSpPr>
          <p:cNvPr id="4" name="Slide Number Placeholder 3">
            <a:extLst>
              <a:ext uri="{FF2B5EF4-FFF2-40B4-BE49-F238E27FC236}">
                <a16:creationId xmlns:a16="http://schemas.microsoft.com/office/drawing/2014/main" id="{7BE3E02C-C3AE-414B-4FC4-DEB48F4E6364}"/>
              </a:ext>
            </a:extLst>
          </p:cNvPr>
          <p:cNvSpPr>
            <a:spLocks noGrp="1"/>
          </p:cNvSpPr>
          <p:nvPr>
            <p:ph type="sldNum" sz="quarter" idx="10"/>
          </p:nvPr>
        </p:nvSpPr>
        <p:spPr/>
        <p:txBody>
          <a:bodyPr/>
          <a:lstStyle/>
          <a:p>
            <a:fld id="{6D34FDA3-2B15-4C9C-B677-C441CD8315A2}" type="slidenum">
              <a:rPr lang="en-US" smtClean="0"/>
              <a:t>29</a:t>
            </a:fld>
            <a:endParaRPr lang="en-US"/>
          </a:p>
        </p:txBody>
      </p:sp>
    </p:spTree>
    <p:extLst>
      <p:ext uri="{BB962C8B-B14F-4D97-AF65-F5344CB8AC3E}">
        <p14:creationId xmlns:p14="http://schemas.microsoft.com/office/powerpoint/2010/main" val="281215176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50A38673-20D4-94B6-D483-2406A662D312}"/>
              </a:ext>
            </a:extLst>
          </p:cNvPr>
          <p:cNvSpPr>
            <a:spLocks noGrp="1"/>
          </p:cNvSpPr>
          <p:nvPr>
            <p:ph type="sldNum" sz="quarter" idx="10"/>
          </p:nvPr>
        </p:nvSpPr>
        <p:spPr/>
        <p:txBody>
          <a:bodyPr/>
          <a:lstStyle/>
          <a:p>
            <a:fld id="{6D34FDA3-2B15-4C9C-B677-C441CD8315A2}" type="slidenum">
              <a:rPr lang="en-US" smtClean="0"/>
              <a:t>3</a:t>
            </a:fld>
            <a:endParaRPr lang="en-US"/>
          </a:p>
        </p:txBody>
      </p:sp>
      <p:sp>
        <p:nvSpPr>
          <p:cNvPr id="4" name="Title 3">
            <a:extLst>
              <a:ext uri="{FF2B5EF4-FFF2-40B4-BE49-F238E27FC236}">
                <a16:creationId xmlns:a16="http://schemas.microsoft.com/office/drawing/2014/main" id="{A9DDE072-D743-9BF7-5EF0-AE5BFC379433}"/>
              </a:ext>
            </a:extLst>
          </p:cNvPr>
          <p:cNvSpPr>
            <a:spLocks noGrp="1"/>
          </p:cNvSpPr>
          <p:nvPr>
            <p:ph type="title"/>
          </p:nvPr>
        </p:nvSpPr>
        <p:spPr/>
        <p:txBody>
          <a:bodyPr>
            <a:normAutofit/>
          </a:bodyPr>
          <a:lstStyle/>
          <a:p>
            <a:pPr marL="0" marR="0">
              <a:lnSpc>
                <a:spcPct val="150000"/>
              </a:lnSpc>
              <a:spcBef>
                <a:spcPts val="0"/>
              </a:spcBef>
              <a:spcAft>
                <a:spcPts val="0"/>
              </a:spcAft>
            </a:pPr>
            <a:r>
              <a:rPr lang="en-US" sz="3600" dirty="0">
                <a:effectLst/>
                <a:latin typeface="Calibri" panose="020F0502020204030204" pitchFamily="34" charset="0"/>
                <a:ea typeface="Aptos" panose="020B0004020202020204" pitchFamily="34" charset="0"/>
                <a:cs typeface="Aptos" panose="020B0004020202020204" pitchFamily="34" charset="0"/>
              </a:rPr>
              <a:t>2023 </a:t>
            </a:r>
            <a:r>
              <a:rPr lang="en-US" dirty="0">
                <a:latin typeface="Calibri" panose="020F0502020204030204" pitchFamily="34" charset="0"/>
                <a:ea typeface="Aptos" panose="020B0004020202020204" pitchFamily="34" charset="0"/>
                <a:cs typeface="Aptos" panose="020B0004020202020204" pitchFamily="34" charset="0"/>
              </a:rPr>
              <a:t>NLRB Joint Employer R</a:t>
            </a:r>
            <a:r>
              <a:rPr lang="en-US" sz="3600" dirty="0">
                <a:effectLst/>
                <a:latin typeface="Calibri" panose="020F0502020204030204" pitchFamily="34" charset="0"/>
                <a:ea typeface="Aptos" panose="020B0004020202020204" pitchFamily="34" charset="0"/>
                <a:cs typeface="Aptos" panose="020B0004020202020204" pitchFamily="34" charset="0"/>
              </a:rPr>
              <a:t>ule</a:t>
            </a:r>
            <a:endParaRPr lang="en-US" dirty="0"/>
          </a:p>
        </p:txBody>
      </p:sp>
      <p:sp>
        <p:nvSpPr>
          <p:cNvPr id="7" name="Content Placeholder 6">
            <a:extLst>
              <a:ext uri="{FF2B5EF4-FFF2-40B4-BE49-F238E27FC236}">
                <a16:creationId xmlns:a16="http://schemas.microsoft.com/office/drawing/2014/main" id="{E28075E6-B7FD-0B99-0388-45CA1B8C5CBE}"/>
              </a:ext>
            </a:extLst>
          </p:cNvPr>
          <p:cNvSpPr>
            <a:spLocks noGrp="1"/>
          </p:cNvSpPr>
          <p:nvPr>
            <p:ph idx="1"/>
          </p:nvPr>
        </p:nvSpPr>
        <p:spPr>
          <a:xfrm>
            <a:off x="914400" y="1825626"/>
            <a:ext cx="10439400" cy="4191126"/>
          </a:xfrm>
        </p:spPr>
        <p:txBody>
          <a:bodyPr>
            <a:normAutofit lnSpcReduction="10000"/>
          </a:bodyPr>
          <a:lstStyle/>
          <a:p>
            <a:pPr>
              <a:spcBef>
                <a:spcPts val="0"/>
              </a:spcBef>
            </a:pPr>
            <a:r>
              <a:rPr lang="en-US" dirty="0">
                <a:effectLst/>
                <a:latin typeface="Calibri" panose="020F0502020204030204" pitchFamily="34" charset="0"/>
                <a:ea typeface="Aptos" panose="020B0004020202020204" pitchFamily="34" charset="0"/>
                <a:cs typeface="Aptos" panose="020B0004020202020204" pitchFamily="34" charset="0"/>
              </a:rPr>
              <a:t>On Friday July 19, the NLRB voluntarily dismissed its appeal of a Texas court ruling striking down the 2023 Joint Employer Rule.  This means we are back to the 2020 rule.</a:t>
            </a:r>
          </a:p>
          <a:p>
            <a:pPr>
              <a:spcBef>
                <a:spcPts val="0"/>
              </a:spcBef>
            </a:pPr>
            <a:endParaRPr lang="en-US" dirty="0">
              <a:effectLst/>
              <a:latin typeface="Calibri" panose="020F0502020204030204" pitchFamily="34" charset="0"/>
              <a:ea typeface="Aptos" panose="020B0004020202020204" pitchFamily="34" charset="0"/>
              <a:cs typeface="Aptos" panose="020B0004020202020204" pitchFamily="34" charset="0"/>
            </a:endParaRPr>
          </a:p>
          <a:p>
            <a:pPr>
              <a:spcBef>
                <a:spcPts val="0"/>
              </a:spcBef>
            </a:pPr>
            <a:r>
              <a:rPr lang="en-US" dirty="0">
                <a:effectLst/>
                <a:latin typeface="Calibri" panose="020F0502020204030204" pitchFamily="34" charset="0"/>
                <a:ea typeface="Aptos" panose="020B0004020202020204" pitchFamily="34" charset="0"/>
                <a:cs typeface="Aptos" panose="020B0004020202020204" pitchFamily="34" charset="0"/>
              </a:rPr>
              <a:t>Under the 2020 rule, an employer could be the joint employer with another entity if it had direct and immediate control over the essential terms of employment.  Things like wages, benefits, hours, discipline, supervision etc.</a:t>
            </a:r>
          </a:p>
          <a:p>
            <a:pPr>
              <a:spcBef>
                <a:spcPts val="0"/>
              </a:spcBef>
            </a:pPr>
            <a:endParaRPr lang="en-US" dirty="0">
              <a:effectLst/>
              <a:latin typeface="Calibri" panose="020F0502020204030204" pitchFamily="34" charset="0"/>
              <a:ea typeface="Aptos" panose="020B0004020202020204" pitchFamily="34" charset="0"/>
              <a:cs typeface="Aptos" panose="020B0004020202020204" pitchFamily="34" charset="0"/>
            </a:endParaRPr>
          </a:p>
          <a:p>
            <a:pPr>
              <a:spcBef>
                <a:spcPts val="0"/>
              </a:spcBef>
            </a:pPr>
            <a:r>
              <a:rPr lang="en-US" dirty="0">
                <a:latin typeface="Calibri" panose="020F0502020204030204" pitchFamily="34" charset="0"/>
                <a:ea typeface="Aptos" panose="020B0004020202020204" pitchFamily="34" charset="0"/>
                <a:cs typeface="Aptos" panose="020B0004020202020204" pitchFamily="34" charset="0"/>
              </a:rPr>
              <a:t>Under the 2023 rule, joint employment could exist based on “indirect or reserved” control. There was concern over how vague this was. </a:t>
            </a:r>
          </a:p>
          <a:p>
            <a:pPr>
              <a:spcBef>
                <a:spcPts val="0"/>
              </a:spcBef>
            </a:pPr>
            <a:endParaRPr lang="en-US" sz="2600" dirty="0">
              <a:effectLst/>
              <a:latin typeface="Calibri" panose="020F0502020204030204" pitchFamily="34" charset="0"/>
              <a:ea typeface="Aptos" panose="020B0004020202020204" pitchFamily="34" charset="0"/>
              <a:cs typeface="Aptos" panose="020B0004020202020204" pitchFamily="34" charset="0"/>
            </a:endParaRPr>
          </a:p>
          <a:p>
            <a:pPr>
              <a:spcBef>
                <a:spcPts val="0"/>
              </a:spcBef>
            </a:pPr>
            <a:r>
              <a:rPr lang="en-US" sz="2600" dirty="0">
                <a:latin typeface="Calibri" panose="020F0502020204030204" pitchFamily="34" charset="0"/>
                <a:ea typeface="Aptos" panose="020B0004020202020204" pitchFamily="34" charset="0"/>
                <a:cs typeface="Aptos" panose="020B0004020202020204" pitchFamily="34" charset="0"/>
              </a:rPr>
              <a:t>Other court challenges are pending so stay tuned.</a:t>
            </a:r>
            <a:endParaRPr lang="en-US" sz="2600" dirty="0">
              <a:effectLst/>
              <a:latin typeface="Calibri" panose="020F0502020204030204" pitchFamily="34" charset="0"/>
              <a:ea typeface="Aptos" panose="020B0004020202020204" pitchFamily="34" charset="0"/>
              <a:cs typeface="Aptos" panose="020B0004020202020204" pitchFamily="34" charset="0"/>
            </a:endParaRPr>
          </a:p>
          <a:p>
            <a:pPr>
              <a:spcBef>
                <a:spcPts val="0"/>
              </a:spcBef>
            </a:pPr>
            <a:endParaRPr lang="en-US" sz="2600" dirty="0">
              <a:effectLst/>
              <a:latin typeface="Calibri" panose="020F0502020204030204" pitchFamily="34" charset="0"/>
              <a:ea typeface="Aptos" panose="020B0004020202020204" pitchFamily="34" charset="0"/>
              <a:cs typeface="Aptos" panose="020B0004020202020204" pitchFamily="34" charset="0"/>
            </a:endParaRPr>
          </a:p>
          <a:p>
            <a:pPr>
              <a:spcBef>
                <a:spcPts val="0"/>
              </a:spcBef>
            </a:pPr>
            <a:endParaRPr lang="en-US" sz="2600" dirty="0">
              <a:latin typeface="Calibri" panose="020F0502020204030204" pitchFamily="34" charset="0"/>
              <a:ea typeface="Aptos" panose="020B0004020202020204" pitchFamily="34" charset="0"/>
              <a:cs typeface="Aptos" panose="020B0004020202020204" pitchFamily="34" charset="0"/>
            </a:endParaRPr>
          </a:p>
          <a:p>
            <a:endParaRPr lang="en-US" dirty="0"/>
          </a:p>
        </p:txBody>
      </p:sp>
    </p:spTree>
    <p:extLst>
      <p:ext uri="{BB962C8B-B14F-4D97-AF65-F5344CB8AC3E}">
        <p14:creationId xmlns:p14="http://schemas.microsoft.com/office/powerpoint/2010/main" val="300546684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247A1B-B580-F9CE-8866-30B42D9964BF}"/>
              </a:ext>
            </a:extLst>
          </p:cNvPr>
          <p:cNvSpPr>
            <a:spLocks noGrp="1"/>
          </p:cNvSpPr>
          <p:nvPr>
            <p:ph type="title"/>
          </p:nvPr>
        </p:nvSpPr>
        <p:spPr/>
        <p:txBody>
          <a:bodyPr/>
          <a:lstStyle/>
          <a:p>
            <a:r>
              <a:rPr lang="en-US" dirty="0"/>
              <a:t>EEOC Pay Data Collection Rule</a:t>
            </a:r>
          </a:p>
        </p:txBody>
      </p:sp>
      <p:sp>
        <p:nvSpPr>
          <p:cNvPr id="3" name="Content Placeholder 2">
            <a:extLst>
              <a:ext uri="{FF2B5EF4-FFF2-40B4-BE49-F238E27FC236}">
                <a16:creationId xmlns:a16="http://schemas.microsoft.com/office/drawing/2014/main" id="{0753D5D3-3990-0E57-4CCF-F00EE2C298EB}"/>
              </a:ext>
            </a:extLst>
          </p:cNvPr>
          <p:cNvSpPr>
            <a:spLocks noGrp="1"/>
          </p:cNvSpPr>
          <p:nvPr>
            <p:ph idx="1"/>
          </p:nvPr>
        </p:nvSpPr>
        <p:spPr/>
        <p:txBody>
          <a:bodyPr/>
          <a:lstStyle/>
          <a:p>
            <a:r>
              <a:rPr lang="en-US" dirty="0">
                <a:latin typeface="+mn-lt"/>
              </a:rPr>
              <a:t>EEOC plans to release a proposed rule next year on collecting pay data from employers.</a:t>
            </a:r>
          </a:p>
          <a:p>
            <a:r>
              <a:rPr lang="en-US" dirty="0">
                <a:latin typeface="+mn-lt"/>
              </a:rPr>
              <a:t>It could revive an Obama-era requirement for large (100+) employers to submit pay data based on race, sex, and job category.</a:t>
            </a:r>
          </a:p>
          <a:p>
            <a:r>
              <a:rPr lang="en-US" dirty="0">
                <a:latin typeface="+mn-lt"/>
              </a:rPr>
              <a:t>It was subjected to litigation during the Trump administration and was eventually tabled by the EEOC pending further study. </a:t>
            </a:r>
          </a:p>
        </p:txBody>
      </p:sp>
      <p:sp>
        <p:nvSpPr>
          <p:cNvPr id="4" name="Slide Number Placeholder 3">
            <a:extLst>
              <a:ext uri="{FF2B5EF4-FFF2-40B4-BE49-F238E27FC236}">
                <a16:creationId xmlns:a16="http://schemas.microsoft.com/office/drawing/2014/main" id="{0237BF7A-238D-E92A-E98F-076587EB1CEA}"/>
              </a:ext>
            </a:extLst>
          </p:cNvPr>
          <p:cNvSpPr>
            <a:spLocks noGrp="1"/>
          </p:cNvSpPr>
          <p:nvPr>
            <p:ph type="sldNum" sz="quarter" idx="10"/>
          </p:nvPr>
        </p:nvSpPr>
        <p:spPr/>
        <p:txBody>
          <a:bodyPr/>
          <a:lstStyle/>
          <a:p>
            <a:fld id="{6D34FDA3-2B15-4C9C-B677-C441CD8315A2}" type="slidenum">
              <a:rPr lang="en-US" smtClean="0"/>
              <a:t>30</a:t>
            </a:fld>
            <a:endParaRPr lang="en-US"/>
          </a:p>
        </p:txBody>
      </p:sp>
    </p:spTree>
    <p:extLst>
      <p:ext uri="{BB962C8B-B14F-4D97-AF65-F5344CB8AC3E}">
        <p14:creationId xmlns:p14="http://schemas.microsoft.com/office/powerpoint/2010/main" val="386768830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E58CF7-32E8-58C5-78B9-E88266A31242}"/>
              </a:ext>
            </a:extLst>
          </p:cNvPr>
          <p:cNvSpPr>
            <a:spLocks noGrp="1"/>
          </p:cNvSpPr>
          <p:nvPr>
            <p:ph type="title"/>
          </p:nvPr>
        </p:nvSpPr>
        <p:spPr/>
        <p:txBody>
          <a:bodyPr/>
          <a:lstStyle/>
          <a:p>
            <a:r>
              <a:rPr lang="en-US" dirty="0"/>
              <a:t>Political Speech at Work</a:t>
            </a:r>
          </a:p>
        </p:txBody>
      </p:sp>
      <p:sp>
        <p:nvSpPr>
          <p:cNvPr id="3" name="Content Placeholder 2">
            <a:extLst>
              <a:ext uri="{FF2B5EF4-FFF2-40B4-BE49-F238E27FC236}">
                <a16:creationId xmlns:a16="http://schemas.microsoft.com/office/drawing/2014/main" id="{FDF2526A-C390-8882-5D98-F3A2DE6E74C5}"/>
              </a:ext>
            </a:extLst>
          </p:cNvPr>
          <p:cNvSpPr>
            <a:spLocks noGrp="1"/>
          </p:cNvSpPr>
          <p:nvPr>
            <p:ph idx="1"/>
          </p:nvPr>
        </p:nvSpPr>
        <p:spPr/>
        <p:txBody>
          <a:bodyPr/>
          <a:lstStyle/>
          <a:p>
            <a:pPr marL="0" indent="0">
              <a:buNone/>
            </a:pPr>
            <a:r>
              <a:rPr lang="en-US" sz="2600" spc="10" dirty="0">
                <a:solidFill>
                  <a:srgbClr val="000000"/>
                </a:solidFill>
                <a:effectLst/>
                <a:highlight>
                  <a:srgbClr val="FFFFFF"/>
                </a:highlight>
                <a:latin typeface="+mn-lt"/>
                <a:ea typeface="Aptos" panose="020B0004020202020204" pitchFamily="34" charset="0"/>
                <a:cs typeface="Aptos" panose="020B0004020202020204" pitchFamily="34" charset="0"/>
              </a:rPr>
              <a:t>In case you have not noticed, it is an election year</a:t>
            </a:r>
            <a:r>
              <a:rPr lang="en-US" sz="2600" spc="10" dirty="0">
                <a:solidFill>
                  <a:srgbClr val="000000"/>
                </a:solidFill>
                <a:highlight>
                  <a:srgbClr val="FFFFFF"/>
                </a:highlight>
                <a:latin typeface="+mn-lt"/>
                <a:ea typeface="Aptos" panose="020B0004020202020204" pitchFamily="34" charset="0"/>
                <a:cs typeface="Aptos" panose="020B0004020202020204" pitchFamily="34" charset="0"/>
              </a:rPr>
              <a:t>!</a:t>
            </a:r>
            <a:endParaRPr lang="en-US" sz="2600" spc="10" dirty="0">
              <a:effectLst/>
              <a:latin typeface="+mn-lt"/>
              <a:ea typeface="Aptos" panose="020B0004020202020204" pitchFamily="34" charset="0"/>
              <a:cs typeface="Aptos" panose="020B0004020202020204" pitchFamily="34" charset="0"/>
            </a:endParaRPr>
          </a:p>
          <a:p>
            <a:pPr marL="0" indent="0">
              <a:buNone/>
            </a:pPr>
            <a:r>
              <a:rPr lang="en-US" sz="2600" spc="10" dirty="0">
                <a:effectLst/>
                <a:latin typeface="+mn-lt"/>
                <a:ea typeface="Aptos" panose="020B0004020202020204" pitchFamily="34" charset="0"/>
                <a:cs typeface="Aptos" panose="020B0004020202020204" pitchFamily="34" charset="0"/>
              </a:rPr>
              <a:t>The First Amendment only applies to government action.  This means there is no free speech right at the workplace. </a:t>
            </a:r>
          </a:p>
          <a:p>
            <a:pPr marL="0" indent="0">
              <a:buNone/>
            </a:pPr>
            <a:r>
              <a:rPr lang="en-US" dirty="0">
                <a:latin typeface="+mn-lt"/>
              </a:rPr>
              <a:t>Some states have laws that prohibit employers from limiting political expression at work.  MN is not one of them.</a:t>
            </a:r>
          </a:p>
          <a:p>
            <a:pPr marL="0" indent="0">
              <a:buNone/>
            </a:pPr>
            <a:r>
              <a:rPr lang="en-US" dirty="0">
                <a:latin typeface="+mn-lt"/>
              </a:rPr>
              <a:t>This means you are free to regulate communications you deem to be disruptive.</a:t>
            </a:r>
          </a:p>
        </p:txBody>
      </p:sp>
      <p:sp>
        <p:nvSpPr>
          <p:cNvPr id="4" name="Slide Number Placeholder 3">
            <a:extLst>
              <a:ext uri="{FF2B5EF4-FFF2-40B4-BE49-F238E27FC236}">
                <a16:creationId xmlns:a16="http://schemas.microsoft.com/office/drawing/2014/main" id="{7BE3E02C-C3AE-414B-4FC4-DEB48F4E6364}"/>
              </a:ext>
            </a:extLst>
          </p:cNvPr>
          <p:cNvSpPr>
            <a:spLocks noGrp="1"/>
          </p:cNvSpPr>
          <p:nvPr>
            <p:ph type="sldNum" sz="quarter" idx="10"/>
          </p:nvPr>
        </p:nvSpPr>
        <p:spPr/>
        <p:txBody>
          <a:bodyPr/>
          <a:lstStyle/>
          <a:p>
            <a:fld id="{6D34FDA3-2B15-4C9C-B677-C441CD8315A2}" type="slidenum">
              <a:rPr lang="en-US" smtClean="0"/>
              <a:t>31</a:t>
            </a:fld>
            <a:endParaRPr lang="en-US"/>
          </a:p>
        </p:txBody>
      </p:sp>
    </p:spTree>
    <p:extLst>
      <p:ext uri="{BB962C8B-B14F-4D97-AF65-F5344CB8AC3E}">
        <p14:creationId xmlns:p14="http://schemas.microsoft.com/office/powerpoint/2010/main" val="286830772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E58CF7-32E8-58C5-78B9-E88266A31242}"/>
              </a:ext>
            </a:extLst>
          </p:cNvPr>
          <p:cNvSpPr>
            <a:spLocks noGrp="1"/>
          </p:cNvSpPr>
          <p:nvPr>
            <p:ph type="title"/>
          </p:nvPr>
        </p:nvSpPr>
        <p:spPr/>
        <p:txBody>
          <a:bodyPr/>
          <a:lstStyle/>
          <a:p>
            <a:r>
              <a:rPr lang="en-US" dirty="0"/>
              <a:t>Political Speech at Work</a:t>
            </a:r>
          </a:p>
        </p:txBody>
      </p:sp>
      <p:sp>
        <p:nvSpPr>
          <p:cNvPr id="3" name="Content Placeholder 2">
            <a:extLst>
              <a:ext uri="{FF2B5EF4-FFF2-40B4-BE49-F238E27FC236}">
                <a16:creationId xmlns:a16="http://schemas.microsoft.com/office/drawing/2014/main" id="{FDF2526A-C390-8882-5D98-F3A2DE6E74C5}"/>
              </a:ext>
            </a:extLst>
          </p:cNvPr>
          <p:cNvSpPr>
            <a:spLocks noGrp="1"/>
          </p:cNvSpPr>
          <p:nvPr>
            <p:ph idx="1"/>
          </p:nvPr>
        </p:nvSpPr>
        <p:spPr/>
        <p:txBody>
          <a:bodyPr>
            <a:normAutofit lnSpcReduction="10000"/>
          </a:bodyPr>
          <a:lstStyle/>
          <a:p>
            <a:pPr marL="0" indent="0">
              <a:buNone/>
            </a:pPr>
            <a:r>
              <a:rPr lang="en-US" dirty="0">
                <a:latin typeface="+mn-lt"/>
              </a:rPr>
              <a:t>A recent SHRM article spelled out these tips:</a:t>
            </a:r>
          </a:p>
          <a:p>
            <a:pPr algn="l">
              <a:buFont typeface="Arial" panose="020B0604020202020204" pitchFamily="34" charset="0"/>
              <a:buChar char="•"/>
            </a:pPr>
            <a:r>
              <a:rPr lang="en-US" b="0" i="0" dirty="0">
                <a:solidFill>
                  <a:srgbClr val="222222"/>
                </a:solidFill>
                <a:effectLst/>
                <a:highlight>
                  <a:srgbClr val="FFFFFF"/>
                </a:highlight>
                <a:latin typeface="+mn-lt"/>
              </a:rPr>
              <a:t>Recognize that regardless of political party or beliefs, tensions can be running high throughout the community, and many team members may be feeling stress or fear related to the upcoming election.  </a:t>
            </a:r>
          </a:p>
          <a:p>
            <a:pPr algn="l">
              <a:buFont typeface="Arial" panose="020B0604020202020204" pitchFamily="34" charset="0"/>
              <a:buChar char="•"/>
            </a:pPr>
            <a:r>
              <a:rPr lang="en-US" b="0" i="0" dirty="0">
                <a:solidFill>
                  <a:srgbClr val="222222"/>
                </a:solidFill>
                <a:effectLst/>
                <a:highlight>
                  <a:srgbClr val="FFFFFF"/>
                </a:highlight>
                <a:latin typeface="+mn-lt"/>
              </a:rPr>
              <a:t>Remind everyone the workplace is where everyone should feel safe, welcomed, respected and included.  </a:t>
            </a:r>
          </a:p>
          <a:p>
            <a:pPr algn="l">
              <a:buFont typeface="Arial" panose="020B0604020202020204" pitchFamily="34" charset="0"/>
              <a:buChar char="•"/>
            </a:pPr>
            <a:r>
              <a:rPr lang="en-US" b="0" i="0" dirty="0">
                <a:solidFill>
                  <a:srgbClr val="222222"/>
                </a:solidFill>
                <a:effectLst/>
                <a:highlight>
                  <a:srgbClr val="FFFFFF"/>
                </a:highlight>
                <a:latin typeface="+mn-lt"/>
              </a:rPr>
              <a:t>Communicate to employees although you don’t want to limit healthy dialogue about social issues, you have an obligation to reduce disruptions and maintain a culture of respect.  </a:t>
            </a:r>
          </a:p>
          <a:p>
            <a:pPr marL="0" indent="0">
              <a:buNone/>
            </a:pPr>
            <a:endParaRPr lang="en-US" dirty="0"/>
          </a:p>
        </p:txBody>
      </p:sp>
      <p:sp>
        <p:nvSpPr>
          <p:cNvPr id="4" name="Slide Number Placeholder 3">
            <a:extLst>
              <a:ext uri="{FF2B5EF4-FFF2-40B4-BE49-F238E27FC236}">
                <a16:creationId xmlns:a16="http://schemas.microsoft.com/office/drawing/2014/main" id="{7BE3E02C-C3AE-414B-4FC4-DEB48F4E6364}"/>
              </a:ext>
            </a:extLst>
          </p:cNvPr>
          <p:cNvSpPr>
            <a:spLocks noGrp="1"/>
          </p:cNvSpPr>
          <p:nvPr>
            <p:ph type="sldNum" sz="quarter" idx="10"/>
          </p:nvPr>
        </p:nvSpPr>
        <p:spPr/>
        <p:txBody>
          <a:bodyPr/>
          <a:lstStyle/>
          <a:p>
            <a:fld id="{6D34FDA3-2B15-4C9C-B677-C441CD8315A2}" type="slidenum">
              <a:rPr lang="en-US" smtClean="0"/>
              <a:t>32</a:t>
            </a:fld>
            <a:endParaRPr lang="en-US"/>
          </a:p>
        </p:txBody>
      </p:sp>
    </p:spTree>
    <p:extLst>
      <p:ext uri="{BB962C8B-B14F-4D97-AF65-F5344CB8AC3E}">
        <p14:creationId xmlns:p14="http://schemas.microsoft.com/office/powerpoint/2010/main" val="3685285199"/>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E58CF7-32E8-58C5-78B9-E88266A31242}"/>
              </a:ext>
            </a:extLst>
          </p:cNvPr>
          <p:cNvSpPr>
            <a:spLocks noGrp="1"/>
          </p:cNvSpPr>
          <p:nvPr>
            <p:ph type="title"/>
          </p:nvPr>
        </p:nvSpPr>
        <p:spPr/>
        <p:txBody>
          <a:bodyPr/>
          <a:lstStyle/>
          <a:p>
            <a:r>
              <a:rPr lang="en-US" dirty="0"/>
              <a:t>Political Speech at Work</a:t>
            </a:r>
          </a:p>
        </p:txBody>
      </p:sp>
      <p:sp>
        <p:nvSpPr>
          <p:cNvPr id="3" name="Content Placeholder 2">
            <a:extLst>
              <a:ext uri="{FF2B5EF4-FFF2-40B4-BE49-F238E27FC236}">
                <a16:creationId xmlns:a16="http://schemas.microsoft.com/office/drawing/2014/main" id="{FDF2526A-C390-8882-5D98-F3A2DE6E74C5}"/>
              </a:ext>
            </a:extLst>
          </p:cNvPr>
          <p:cNvSpPr>
            <a:spLocks noGrp="1"/>
          </p:cNvSpPr>
          <p:nvPr>
            <p:ph idx="1"/>
          </p:nvPr>
        </p:nvSpPr>
        <p:spPr/>
        <p:txBody>
          <a:bodyPr>
            <a:normAutofit/>
          </a:bodyPr>
          <a:lstStyle/>
          <a:p>
            <a:pPr marL="0" indent="0">
              <a:buNone/>
            </a:pPr>
            <a:r>
              <a:rPr lang="en-US" b="0" i="0" dirty="0">
                <a:solidFill>
                  <a:srgbClr val="222222"/>
                </a:solidFill>
                <a:effectLst/>
                <a:highlight>
                  <a:srgbClr val="FFFFFF"/>
                </a:highlight>
                <a:latin typeface="Calibri" panose="020F0502020204030204" pitchFamily="34" charset="0"/>
                <a:cs typeface="Calibri" panose="020F0502020204030204" pitchFamily="34" charset="0"/>
              </a:rPr>
              <a:t>What if it’s the boss?  </a:t>
            </a:r>
          </a:p>
          <a:p>
            <a:pPr marL="0" indent="0">
              <a:buNone/>
            </a:pPr>
            <a:r>
              <a:rPr lang="en-US" b="0" i="0" dirty="0">
                <a:solidFill>
                  <a:srgbClr val="222222"/>
                </a:solidFill>
                <a:effectLst/>
                <a:highlight>
                  <a:srgbClr val="FFFFFF"/>
                </a:highlight>
                <a:latin typeface="Calibri" panose="020F0502020204030204" pitchFamily="34" charset="0"/>
                <a:cs typeface="Calibri" panose="020F0502020204030204" pitchFamily="34" charset="0"/>
              </a:rPr>
              <a:t>Minnesota law restricts captive audience meetings on </a:t>
            </a:r>
            <a:r>
              <a:rPr lang="en-US" b="0" i="0">
                <a:solidFill>
                  <a:srgbClr val="222222"/>
                </a:solidFill>
                <a:effectLst/>
                <a:highlight>
                  <a:srgbClr val="FFFFFF"/>
                </a:highlight>
                <a:latin typeface="Calibri" panose="020F0502020204030204" pitchFamily="34" charset="0"/>
                <a:cs typeface="Calibri" panose="020F0502020204030204" pitchFamily="34" charset="0"/>
              </a:rPr>
              <a:t>union and political </a:t>
            </a:r>
            <a:r>
              <a:rPr lang="en-US" b="0" i="0" dirty="0">
                <a:solidFill>
                  <a:srgbClr val="222222"/>
                </a:solidFill>
                <a:effectLst/>
                <a:highlight>
                  <a:srgbClr val="FFFFFF"/>
                </a:highlight>
                <a:latin typeface="Calibri" panose="020F0502020204030204" pitchFamily="34" charset="0"/>
                <a:cs typeface="Calibri" panose="020F0502020204030204" pitchFamily="34" charset="0"/>
              </a:rPr>
              <a:t>matters.</a:t>
            </a:r>
          </a:p>
          <a:p>
            <a:pPr marL="0" indent="0">
              <a:buNone/>
            </a:pPr>
            <a:r>
              <a:rPr lang="en-US" dirty="0">
                <a:solidFill>
                  <a:srgbClr val="222222"/>
                </a:solidFill>
                <a:highlight>
                  <a:srgbClr val="FFFFFF"/>
                </a:highlight>
                <a:latin typeface="Calibri" panose="020F0502020204030204" pitchFamily="34" charset="0"/>
                <a:cs typeface="Calibri" panose="020F0502020204030204" pitchFamily="34" charset="0"/>
              </a:rPr>
              <a:t>As of October 1, 2024, the statute will require employers to post a notice of rights where employee notices are customarily placed.</a:t>
            </a:r>
            <a:endParaRPr lang="en-US" b="0" i="0" dirty="0">
              <a:solidFill>
                <a:srgbClr val="222222"/>
              </a:solidFill>
              <a:effectLst/>
              <a:highlight>
                <a:srgbClr val="FFFFFF"/>
              </a:highlight>
              <a:latin typeface="Calibri" panose="020F0502020204030204" pitchFamily="34" charset="0"/>
              <a:cs typeface="Calibri" panose="020F0502020204030204" pitchFamily="34" charset="0"/>
            </a:endParaRPr>
          </a:p>
          <a:p>
            <a:pPr marL="0" indent="0">
              <a:buNone/>
            </a:pPr>
            <a:endParaRPr lang="en-US" dirty="0"/>
          </a:p>
        </p:txBody>
      </p:sp>
      <p:sp>
        <p:nvSpPr>
          <p:cNvPr id="4" name="Slide Number Placeholder 3">
            <a:extLst>
              <a:ext uri="{FF2B5EF4-FFF2-40B4-BE49-F238E27FC236}">
                <a16:creationId xmlns:a16="http://schemas.microsoft.com/office/drawing/2014/main" id="{7BE3E02C-C3AE-414B-4FC4-DEB48F4E6364}"/>
              </a:ext>
            </a:extLst>
          </p:cNvPr>
          <p:cNvSpPr>
            <a:spLocks noGrp="1"/>
          </p:cNvSpPr>
          <p:nvPr>
            <p:ph type="sldNum" sz="quarter" idx="10"/>
          </p:nvPr>
        </p:nvSpPr>
        <p:spPr/>
        <p:txBody>
          <a:bodyPr/>
          <a:lstStyle/>
          <a:p>
            <a:fld id="{6D34FDA3-2B15-4C9C-B677-C441CD8315A2}" type="slidenum">
              <a:rPr lang="en-US" smtClean="0"/>
              <a:t>33</a:t>
            </a:fld>
            <a:endParaRPr lang="en-US"/>
          </a:p>
        </p:txBody>
      </p:sp>
    </p:spTree>
    <p:extLst>
      <p:ext uri="{BB962C8B-B14F-4D97-AF65-F5344CB8AC3E}">
        <p14:creationId xmlns:p14="http://schemas.microsoft.com/office/powerpoint/2010/main" val="3829752452"/>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978C24-88D2-9AEB-0E21-3A7D5831F157}"/>
              </a:ext>
            </a:extLst>
          </p:cNvPr>
          <p:cNvSpPr>
            <a:spLocks noGrp="1"/>
          </p:cNvSpPr>
          <p:nvPr>
            <p:ph type="title"/>
          </p:nvPr>
        </p:nvSpPr>
        <p:spPr/>
        <p:txBody>
          <a:bodyPr/>
          <a:lstStyle/>
          <a:p>
            <a:r>
              <a:rPr lang="en-US" dirty="0"/>
              <a:t>Employee Handbooks</a:t>
            </a:r>
          </a:p>
        </p:txBody>
      </p:sp>
      <p:sp>
        <p:nvSpPr>
          <p:cNvPr id="3" name="Content Placeholder 2">
            <a:extLst>
              <a:ext uri="{FF2B5EF4-FFF2-40B4-BE49-F238E27FC236}">
                <a16:creationId xmlns:a16="http://schemas.microsoft.com/office/drawing/2014/main" id="{D8BD4595-9717-865E-7796-E51995B02A21}"/>
              </a:ext>
            </a:extLst>
          </p:cNvPr>
          <p:cNvSpPr>
            <a:spLocks noGrp="1"/>
          </p:cNvSpPr>
          <p:nvPr>
            <p:ph idx="1"/>
          </p:nvPr>
        </p:nvSpPr>
        <p:spPr/>
        <p:txBody>
          <a:bodyPr/>
          <a:lstStyle/>
          <a:p>
            <a:r>
              <a:rPr lang="en-US" dirty="0"/>
              <a:t>There have been many changes over the last several years.</a:t>
            </a:r>
          </a:p>
          <a:p>
            <a:r>
              <a:rPr lang="en-US" dirty="0"/>
              <a:t>Many require modifications to Employee Handbooks.</a:t>
            </a:r>
          </a:p>
          <a:p>
            <a:r>
              <a:rPr lang="en-US" dirty="0"/>
              <a:t>Make sure your handbooks are updated.</a:t>
            </a:r>
          </a:p>
        </p:txBody>
      </p:sp>
      <p:sp>
        <p:nvSpPr>
          <p:cNvPr id="4" name="Slide Number Placeholder 3">
            <a:extLst>
              <a:ext uri="{FF2B5EF4-FFF2-40B4-BE49-F238E27FC236}">
                <a16:creationId xmlns:a16="http://schemas.microsoft.com/office/drawing/2014/main" id="{5039264C-D6F4-BFC5-2DDB-2709BC038BCB}"/>
              </a:ext>
            </a:extLst>
          </p:cNvPr>
          <p:cNvSpPr>
            <a:spLocks noGrp="1"/>
          </p:cNvSpPr>
          <p:nvPr>
            <p:ph type="sldNum" sz="quarter" idx="10"/>
          </p:nvPr>
        </p:nvSpPr>
        <p:spPr/>
        <p:txBody>
          <a:bodyPr/>
          <a:lstStyle/>
          <a:p>
            <a:fld id="{6D34FDA3-2B15-4C9C-B677-C441CD8315A2}" type="slidenum">
              <a:rPr lang="en-US" smtClean="0"/>
              <a:t>34</a:t>
            </a:fld>
            <a:endParaRPr lang="en-US"/>
          </a:p>
        </p:txBody>
      </p:sp>
    </p:spTree>
    <p:extLst>
      <p:ext uri="{BB962C8B-B14F-4D97-AF65-F5344CB8AC3E}">
        <p14:creationId xmlns:p14="http://schemas.microsoft.com/office/powerpoint/2010/main" val="2847041024"/>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a:extLst>
              <a:ext uri="{FF2B5EF4-FFF2-40B4-BE49-F238E27FC236}">
                <a16:creationId xmlns:a16="http://schemas.microsoft.com/office/drawing/2014/main" id="{36F3898A-8513-B703-6017-900F4596BCBB}"/>
              </a:ext>
            </a:extLst>
          </p:cNvPr>
          <p:cNvSpPr>
            <a:spLocks noGrp="1"/>
          </p:cNvSpPr>
          <p:nvPr>
            <p:ph type="subTitle" idx="1"/>
          </p:nvPr>
        </p:nvSpPr>
        <p:spPr>
          <a:xfrm>
            <a:off x="4711700" y="2613891"/>
            <a:ext cx="6031148" cy="2874941"/>
          </a:xfrm>
        </p:spPr>
        <p:txBody>
          <a:bodyPr/>
          <a:lstStyle/>
          <a:p>
            <a:r>
              <a:rPr lang="en-US" dirty="0"/>
              <a:t>Greg Griffiths</a:t>
            </a:r>
          </a:p>
          <a:p>
            <a:r>
              <a:rPr lang="en-US" dirty="0"/>
              <a:t>Dunlap Seeger, P.A.</a:t>
            </a:r>
          </a:p>
          <a:p>
            <a:r>
              <a:rPr lang="en-US" dirty="0"/>
              <a:t>(507) 288-9111</a:t>
            </a:r>
          </a:p>
          <a:p>
            <a:r>
              <a:rPr lang="en-US" dirty="0"/>
              <a:t>gjg@dunlaplaw.com</a:t>
            </a:r>
          </a:p>
        </p:txBody>
      </p:sp>
      <p:sp>
        <p:nvSpPr>
          <p:cNvPr id="3" name="Title 2">
            <a:extLst>
              <a:ext uri="{FF2B5EF4-FFF2-40B4-BE49-F238E27FC236}">
                <a16:creationId xmlns:a16="http://schemas.microsoft.com/office/drawing/2014/main" id="{959B50BE-4A5B-942B-DE23-7D7792F615B6}"/>
              </a:ext>
            </a:extLst>
          </p:cNvPr>
          <p:cNvSpPr>
            <a:spLocks noGrp="1"/>
          </p:cNvSpPr>
          <p:nvPr>
            <p:ph type="ctrTitle"/>
          </p:nvPr>
        </p:nvSpPr>
        <p:spPr/>
        <p:txBody>
          <a:bodyPr/>
          <a:lstStyle/>
          <a:p>
            <a:r>
              <a:rPr lang="en-US" dirty="0"/>
              <a:t>Any questions?</a:t>
            </a:r>
          </a:p>
        </p:txBody>
      </p:sp>
    </p:spTree>
    <p:extLst>
      <p:ext uri="{BB962C8B-B14F-4D97-AF65-F5344CB8AC3E}">
        <p14:creationId xmlns:p14="http://schemas.microsoft.com/office/powerpoint/2010/main" val="210870502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8B740F96-483D-5D0A-5449-CE2E0BE42296}"/>
              </a:ext>
            </a:extLst>
          </p:cNvPr>
          <p:cNvSpPr>
            <a:spLocks noGrp="1"/>
          </p:cNvSpPr>
          <p:nvPr>
            <p:ph idx="1"/>
          </p:nvPr>
        </p:nvSpPr>
        <p:spPr/>
        <p:txBody>
          <a:bodyPr>
            <a:normAutofit fontScale="85000" lnSpcReduction="20000"/>
          </a:bodyPr>
          <a:lstStyle/>
          <a:p>
            <a:pPr>
              <a:lnSpc>
                <a:spcPct val="120000"/>
              </a:lnSpc>
              <a:spcBef>
                <a:spcPts val="0"/>
              </a:spcBef>
              <a:spcAft>
                <a:spcPts val="600"/>
              </a:spcAft>
            </a:pPr>
            <a:r>
              <a:rPr lang="en-US" dirty="0">
                <a:effectLst/>
                <a:latin typeface="Calibri" panose="020F0502020204030204" pitchFamily="34" charset="0"/>
                <a:ea typeface="Aptos" panose="020B0004020202020204" pitchFamily="34" charset="0"/>
                <a:cs typeface="Aptos" panose="020B0004020202020204" pitchFamily="34" charset="0"/>
              </a:rPr>
              <a:t>Starting</a:t>
            </a:r>
            <a:r>
              <a:rPr lang="en-US" dirty="0">
                <a:solidFill>
                  <a:srgbClr val="1F1F1F"/>
                </a:solidFill>
                <a:effectLst/>
                <a:highlight>
                  <a:srgbClr val="FFFFFF"/>
                </a:highlight>
                <a:latin typeface="Calibri" panose="020F0502020204030204" pitchFamily="34" charset="0"/>
                <a:ea typeface="Aptos" panose="020B0004020202020204" pitchFamily="34" charset="0"/>
                <a:cs typeface="Aptos" panose="020B0004020202020204" pitchFamily="34" charset="0"/>
              </a:rPr>
              <a:t> July 1, 2024, the new DOL rule increased the minimum salary threshold to qualify as exempt from</a:t>
            </a:r>
            <a:r>
              <a:rPr lang="en-US" dirty="0">
                <a:solidFill>
                  <a:srgbClr val="040C28"/>
                </a:solidFill>
                <a:effectLst/>
                <a:latin typeface="Calibri" panose="020F0502020204030204" pitchFamily="34" charset="0"/>
                <a:ea typeface="Aptos" panose="020B0004020202020204" pitchFamily="34" charset="0"/>
                <a:cs typeface="Aptos" panose="020B0004020202020204" pitchFamily="34" charset="0"/>
              </a:rPr>
              <a:t> $43,888 annually ($844 per week), up from $35,568 ($684 per week)</a:t>
            </a:r>
            <a:r>
              <a:rPr lang="en-US" dirty="0">
                <a:solidFill>
                  <a:srgbClr val="1F1F1F"/>
                </a:solidFill>
                <a:effectLst/>
                <a:highlight>
                  <a:srgbClr val="FFFFFF"/>
                </a:highlight>
                <a:latin typeface="Calibri" panose="020F0502020204030204" pitchFamily="34" charset="0"/>
                <a:ea typeface="Aptos" panose="020B0004020202020204" pitchFamily="34" charset="0"/>
                <a:cs typeface="Aptos" panose="020B0004020202020204" pitchFamily="34" charset="0"/>
              </a:rPr>
              <a:t>.</a:t>
            </a:r>
            <a:endParaRPr lang="en-US" dirty="0">
              <a:effectLst/>
              <a:latin typeface="Aptos" panose="020B0004020202020204" pitchFamily="34" charset="0"/>
              <a:ea typeface="Aptos" panose="020B0004020202020204" pitchFamily="34" charset="0"/>
              <a:cs typeface="Aptos" panose="020B0004020202020204" pitchFamily="34" charset="0"/>
            </a:endParaRPr>
          </a:p>
          <a:p>
            <a:pPr marL="0" marR="0">
              <a:lnSpc>
                <a:spcPct val="120000"/>
              </a:lnSpc>
              <a:spcBef>
                <a:spcPts val="0"/>
              </a:spcBef>
              <a:spcAft>
                <a:spcPts val="600"/>
              </a:spcAft>
            </a:pPr>
            <a:r>
              <a:rPr lang="en-US" dirty="0">
                <a:solidFill>
                  <a:srgbClr val="333333"/>
                </a:solidFill>
                <a:effectLst/>
                <a:highlight>
                  <a:srgbClr val="FFFFFF"/>
                </a:highlight>
                <a:latin typeface="Calibri" panose="020F0502020204030204" pitchFamily="34" charset="0"/>
                <a:ea typeface="Aptos" panose="020B0004020202020204" pitchFamily="34" charset="0"/>
                <a:cs typeface="Aptos" panose="020B0004020202020204" pitchFamily="34" charset="0"/>
              </a:rPr>
              <a:t>The minimum for highly compensated employees was raised from $107,432 to $132,964 annually.</a:t>
            </a:r>
            <a:endParaRPr lang="en-US" dirty="0">
              <a:effectLst/>
              <a:latin typeface="Aptos" panose="020B0004020202020204" pitchFamily="34" charset="0"/>
              <a:ea typeface="Aptos" panose="020B0004020202020204" pitchFamily="34" charset="0"/>
              <a:cs typeface="Aptos" panose="020B0004020202020204" pitchFamily="34" charset="0"/>
            </a:endParaRPr>
          </a:p>
          <a:p>
            <a:pPr marL="0" marR="0">
              <a:lnSpc>
                <a:spcPct val="120000"/>
              </a:lnSpc>
              <a:spcAft>
                <a:spcPts val="600"/>
              </a:spcAft>
            </a:pPr>
            <a:r>
              <a:rPr lang="en-US" dirty="0">
                <a:solidFill>
                  <a:srgbClr val="333333"/>
                </a:solidFill>
                <a:effectLst/>
                <a:highlight>
                  <a:srgbClr val="FFFFFF"/>
                </a:highlight>
                <a:latin typeface="Calibri" panose="020F0502020204030204" pitchFamily="34" charset="0"/>
                <a:ea typeface="Times New Roman" panose="02020603050405020304" pitchFamily="18" charset="0"/>
              </a:rPr>
              <a:t>Starting January 1, 2025, the threshold will increase to $58,656 annually ($1,128 per week) and the annual compensation requirement for highly compensated employees will also increase to $151,164. </a:t>
            </a:r>
            <a:endParaRPr lang="en-US" dirty="0">
              <a:effectLst/>
              <a:highlight>
                <a:srgbClr val="FFFFFF"/>
              </a:highlight>
              <a:latin typeface="Times New Roman" panose="02020603050405020304" pitchFamily="18" charset="0"/>
              <a:ea typeface="Times New Roman" panose="02020603050405020304" pitchFamily="18" charset="0"/>
            </a:endParaRPr>
          </a:p>
          <a:p>
            <a:pPr marL="0" marR="0">
              <a:lnSpc>
                <a:spcPct val="120000"/>
              </a:lnSpc>
              <a:spcAft>
                <a:spcPts val="600"/>
              </a:spcAft>
            </a:pPr>
            <a:r>
              <a:rPr lang="en-US" dirty="0">
                <a:solidFill>
                  <a:srgbClr val="333333"/>
                </a:solidFill>
                <a:effectLst/>
                <a:highlight>
                  <a:srgbClr val="FFFFFF"/>
                </a:highlight>
                <a:latin typeface="Calibri" panose="020F0502020204030204" pitchFamily="34" charset="0"/>
                <a:ea typeface="Times New Roman" panose="02020603050405020304" pitchFamily="18" charset="0"/>
              </a:rPr>
              <a:t>On July 1, 2027, the threshold will increase again, and there will be another increase every three years. </a:t>
            </a:r>
          </a:p>
          <a:p>
            <a:pPr marL="0" marR="0">
              <a:lnSpc>
                <a:spcPct val="120000"/>
              </a:lnSpc>
              <a:spcAft>
                <a:spcPts val="600"/>
              </a:spcAft>
            </a:pPr>
            <a:r>
              <a:rPr lang="en-US" dirty="0">
                <a:solidFill>
                  <a:srgbClr val="333333"/>
                </a:solidFill>
                <a:highlight>
                  <a:srgbClr val="FFFFFF"/>
                </a:highlight>
                <a:latin typeface="Calibri" panose="020F0502020204030204" pitchFamily="34" charset="0"/>
                <a:ea typeface="Times New Roman" panose="02020603050405020304" pitchFamily="18" charset="0"/>
              </a:rPr>
              <a:t>This has already been challenged in court.  Will it remain in place?</a:t>
            </a:r>
            <a:endParaRPr lang="en-US" dirty="0">
              <a:effectLst/>
              <a:highlight>
                <a:srgbClr val="FFFFFF"/>
              </a:highlight>
              <a:latin typeface="Times New Roman" panose="02020603050405020304" pitchFamily="18" charset="0"/>
              <a:ea typeface="Times New Roman" panose="02020603050405020304" pitchFamily="18" charset="0"/>
            </a:endParaRPr>
          </a:p>
          <a:p>
            <a:endParaRPr lang="en-US" dirty="0"/>
          </a:p>
        </p:txBody>
      </p:sp>
      <p:sp>
        <p:nvSpPr>
          <p:cNvPr id="3" name="Slide Number Placeholder 2">
            <a:extLst>
              <a:ext uri="{FF2B5EF4-FFF2-40B4-BE49-F238E27FC236}">
                <a16:creationId xmlns:a16="http://schemas.microsoft.com/office/drawing/2014/main" id="{E3BCC9B6-8737-D28C-3CA4-189DF9DA6D66}"/>
              </a:ext>
            </a:extLst>
          </p:cNvPr>
          <p:cNvSpPr>
            <a:spLocks noGrp="1"/>
          </p:cNvSpPr>
          <p:nvPr>
            <p:ph type="sldNum" sz="quarter" idx="10"/>
          </p:nvPr>
        </p:nvSpPr>
        <p:spPr/>
        <p:txBody>
          <a:bodyPr/>
          <a:lstStyle/>
          <a:p>
            <a:fld id="{6D34FDA3-2B15-4C9C-B677-C441CD8315A2}" type="slidenum">
              <a:rPr lang="en-US" smtClean="0"/>
              <a:t>4</a:t>
            </a:fld>
            <a:endParaRPr lang="en-US"/>
          </a:p>
        </p:txBody>
      </p:sp>
      <p:sp>
        <p:nvSpPr>
          <p:cNvPr id="4" name="Title 3">
            <a:extLst>
              <a:ext uri="{FF2B5EF4-FFF2-40B4-BE49-F238E27FC236}">
                <a16:creationId xmlns:a16="http://schemas.microsoft.com/office/drawing/2014/main" id="{4873B825-BDC9-7100-1EFE-9D00BC7C5B5C}"/>
              </a:ext>
            </a:extLst>
          </p:cNvPr>
          <p:cNvSpPr>
            <a:spLocks noGrp="1"/>
          </p:cNvSpPr>
          <p:nvPr>
            <p:ph type="title"/>
          </p:nvPr>
        </p:nvSpPr>
        <p:spPr/>
        <p:txBody>
          <a:bodyPr>
            <a:normAutofit fontScale="90000"/>
          </a:bodyPr>
          <a:lstStyle/>
          <a:p>
            <a:pPr marL="0" marR="0">
              <a:lnSpc>
                <a:spcPct val="100000"/>
              </a:lnSpc>
              <a:spcBef>
                <a:spcPts val="0"/>
              </a:spcBef>
              <a:spcAft>
                <a:spcPts val="0"/>
              </a:spcAft>
            </a:pPr>
            <a:br>
              <a:rPr lang="en-US" sz="3600" b="1" dirty="0">
                <a:effectLst/>
                <a:latin typeface="Calibri" panose="020F0502020204030204" pitchFamily="34" charset="0"/>
                <a:ea typeface="Aptos" panose="020B0004020202020204" pitchFamily="34" charset="0"/>
                <a:cs typeface="Aptos" panose="020B0004020202020204" pitchFamily="34" charset="0"/>
              </a:rPr>
            </a:br>
            <a:r>
              <a:rPr lang="en-US" sz="4000" dirty="0">
                <a:effectLst/>
                <a:latin typeface="Calibri" panose="020F0502020204030204" pitchFamily="34" charset="0"/>
                <a:ea typeface="Aptos" panose="020B0004020202020204" pitchFamily="34" charset="0"/>
                <a:cs typeface="Aptos" panose="020B0004020202020204" pitchFamily="34" charset="0"/>
              </a:rPr>
              <a:t>Overtime Rule –</a:t>
            </a:r>
            <a:br>
              <a:rPr lang="en-US" sz="4000" dirty="0">
                <a:effectLst/>
                <a:latin typeface="Calibri" panose="020F0502020204030204" pitchFamily="34" charset="0"/>
                <a:ea typeface="Aptos" panose="020B0004020202020204" pitchFamily="34" charset="0"/>
                <a:cs typeface="Aptos" panose="020B0004020202020204" pitchFamily="34" charset="0"/>
              </a:rPr>
            </a:br>
            <a:r>
              <a:rPr lang="en-US" sz="4000" dirty="0">
                <a:effectLst/>
                <a:latin typeface="Calibri" panose="020F0502020204030204" pitchFamily="34" charset="0"/>
                <a:ea typeface="Aptos" panose="020B0004020202020204" pitchFamily="34" charset="0"/>
                <a:cs typeface="Aptos" panose="020B0004020202020204" pitchFamily="34" charset="0"/>
              </a:rPr>
              <a:t>“Restoring and Extending Overtime Protections”</a:t>
            </a:r>
            <a:endParaRPr lang="en-US" dirty="0"/>
          </a:p>
        </p:txBody>
      </p:sp>
    </p:spTree>
    <p:extLst>
      <p:ext uri="{BB962C8B-B14F-4D97-AF65-F5344CB8AC3E}">
        <p14:creationId xmlns:p14="http://schemas.microsoft.com/office/powerpoint/2010/main" val="173179032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897883-443D-CC50-CB73-D12382983321}"/>
              </a:ext>
            </a:extLst>
          </p:cNvPr>
          <p:cNvSpPr>
            <a:spLocks noGrp="1"/>
          </p:cNvSpPr>
          <p:nvPr>
            <p:ph type="title"/>
          </p:nvPr>
        </p:nvSpPr>
        <p:spPr/>
        <p:txBody>
          <a:bodyPr>
            <a:normAutofit fontScale="90000"/>
          </a:bodyPr>
          <a:lstStyle/>
          <a:p>
            <a:pPr marL="0" marR="0">
              <a:lnSpc>
                <a:spcPct val="150000"/>
              </a:lnSpc>
              <a:spcBef>
                <a:spcPts val="0"/>
              </a:spcBef>
              <a:spcAft>
                <a:spcPts val="0"/>
              </a:spcAft>
            </a:pPr>
            <a:br>
              <a:rPr lang="en-US" sz="3600" b="1" dirty="0">
                <a:effectLst/>
                <a:latin typeface="Calibri" panose="020F0502020204030204" pitchFamily="34" charset="0"/>
                <a:ea typeface="Aptos" panose="020B0004020202020204" pitchFamily="34" charset="0"/>
                <a:cs typeface="Aptos" panose="020B0004020202020204" pitchFamily="34" charset="0"/>
              </a:rPr>
            </a:br>
            <a:r>
              <a:rPr lang="en-US" sz="4000" dirty="0">
                <a:effectLst/>
                <a:latin typeface="Calibri" panose="020F0502020204030204" pitchFamily="34" charset="0"/>
                <a:ea typeface="Aptos" panose="020B0004020202020204" pitchFamily="34" charset="0"/>
                <a:cs typeface="Aptos" panose="020B0004020202020204" pitchFamily="34" charset="0"/>
              </a:rPr>
              <a:t>Updates to ESST</a:t>
            </a:r>
            <a:br>
              <a:rPr lang="en-US" sz="3600" dirty="0">
                <a:effectLst/>
                <a:latin typeface="Aptos" panose="020B0004020202020204" pitchFamily="34" charset="0"/>
                <a:ea typeface="Aptos" panose="020B0004020202020204" pitchFamily="34" charset="0"/>
                <a:cs typeface="Aptos" panose="020B0004020202020204" pitchFamily="34" charset="0"/>
              </a:rPr>
            </a:br>
            <a:endParaRPr lang="en-US" dirty="0"/>
          </a:p>
        </p:txBody>
      </p:sp>
      <p:sp>
        <p:nvSpPr>
          <p:cNvPr id="3" name="Content Placeholder 2">
            <a:extLst>
              <a:ext uri="{FF2B5EF4-FFF2-40B4-BE49-F238E27FC236}">
                <a16:creationId xmlns:a16="http://schemas.microsoft.com/office/drawing/2014/main" id="{409C535D-5AE3-5E82-3B8C-6A482A43AA07}"/>
              </a:ext>
            </a:extLst>
          </p:cNvPr>
          <p:cNvSpPr>
            <a:spLocks noGrp="1"/>
          </p:cNvSpPr>
          <p:nvPr>
            <p:ph idx="1"/>
          </p:nvPr>
        </p:nvSpPr>
        <p:spPr/>
        <p:txBody>
          <a:bodyPr>
            <a:normAutofit lnSpcReduction="10000"/>
          </a:bodyPr>
          <a:lstStyle/>
          <a:p>
            <a:pPr marL="0" indent="0">
              <a:spcAft>
                <a:spcPts val="600"/>
              </a:spcAft>
              <a:buNone/>
            </a:pPr>
            <a:r>
              <a:rPr lang="en-US" dirty="0">
                <a:effectLst/>
                <a:latin typeface="Calibri" panose="020F0502020204030204" pitchFamily="34" charset="0"/>
                <a:ea typeface="Aptos" panose="020B0004020202020204" pitchFamily="34" charset="0"/>
                <a:cs typeface="Aptos" panose="020B0004020202020204" pitchFamily="34" charset="0"/>
              </a:rPr>
              <a:t>There were several updates to Minnesota’s ESST law, most of which are effective immediately. These updates include:</a:t>
            </a:r>
          </a:p>
          <a:p>
            <a:pPr marL="342900" indent="-342900">
              <a:spcBef>
                <a:spcPts val="0"/>
              </a:spcBef>
              <a:spcAft>
                <a:spcPts val="600"/>
              </a:spcAft>
              <a:buSzPts val="1000"/>
              <a:buFont typeface="Symbol" panose="05050102010706020507" pitchFamily="18" charset="2"/>
              <a:buChar char=""/>
              <a:tabLst>
                <a:tab pos="457200" algn="l"/>
              </a:tabLst>
            </a:pPr>
            <a:r>
              <a:rPr lang="en-US" dirty="0">
                <a:effectLst/>
                <a:latin typeface="Calibri" panose="020F0502020204030204" pitchFamily="34" charset="0"/>
                <a:ea typeface="Aptos" panose="020B0004020202020204" pitchFamily="34" charset="0"/>
                <a:cs typeface="Aptos" panose="020B0004020202020204" pitchFamily="34" charset="0"/>
              </a:rPr>
              <a:t>ESST may be used in 15-minute increments, eliminating the prior requirement that employers allow employees to use ESST in the smallest increment of time tracked by the employer’s payroll system.</a:t>
            </a:r>
          </a:p>
          <a:p>
            <a:pPr marL="342900" marR="0" lvl="0" indent="-342900">
              <a:spcBef>
                <a:spcPts val="0"/>
              </a:spcBef>
              <a:spcAft>
                <a:spcPts val="600"/>
              </a:spcAft>
              <a:buSzPts val="1000"/>
              <a:buFont typeface="Symbol" panose="05050102010706020507" pitchFamily="18" charset="2"/>
              <a:buChar char=""/>
              <a:tabLst>
                <a:tab pos="457200" algn="l"/>
              </a:tabLst>
            </a:pPr>
            <a:r>
              <a:rPr lang="en-US" dirty="0">
                <a:effectLst/>
                <a:latin typeface="Calibri" panose="020F0502020204030204" pitchFamily="34" charset="0"/>
                <a:ea typeface="Aptos" panose="020B0004020202020204" pitchFamily="34" charset="0"/>
                <a:cs typeface="Aptos" panose="020B0004020202020204" pitchFamily="34" charset="0"/>
              </a:rPr>
              <a:t>Employers can provide employees with details regarding employee’s available ESST and amount of ESST used during a pay period electronically (or on the employee’s paystub, as before).  </a:t>
            </a:r>
            <a:endParaRPr lang="en-US" dirty="0">
              <a:effectLst/>
              <a:latin typeface="Aptos" panose="020B0004020202020204" pitchFamily="34" charset="0"/>
              <a:ea typeface="Aptos" panose="020B0004020202020204" pitchFamily="34" charset="0"/>
              <a:cs typeface="Aptos" panose="020B0004020202020204" pitchFamily="34" charset="0"/>
            </a:endParaRPr>
          </a:p>
          <a:p>
            <a:pPr marL="342900" marR="0" lvl="0" indent="-342900">
              <a:spcBef>
                <a:spcPts val="0"/>
              </a:spcBef>
              <a:spcAft>
                <a:spcPts val="600"/>
              </a:spcAft>
              <a:buSzPts val="1000"/>
              <a:buFont typeface="Symbol" panose="05050102010706020507" pitchFamily="18" charset="2"/>
              <a:buChar char=""/>
              <a:tabLst>
                <a:tab pos="457200" algn="l"/>
              </a:tabLst>
            </a:pPr>
            <a:r>
              <a:rPr lang="en-US" dirty="0">
                <a:effectLst/>
                <a:latin typeface="Calibri" panose="020F0502020204030204" pitchFamily="34" charset="0"/>
                <a:ea typeface="Aptos" panose="020B0004020202020204" pitchFamily="34" charset="0"/>
                <a:cs typeface="Aptos" panose="020B0004020202020204" pitchFamily="34" charset="0"/>
              </a:rPr>
              <a:t>ESST may now be used for funerals, arrangements of funerals, or time away for financial or legal matters that arise after the death of a family member.</a:t>
            </a:r>
          </a:p>
          <a:p>
            <a:endParaRPr lang="en-US" sz="1800" dirty="0">
              <a:effectLst/>
              <a:latin typeface="Aptos" panose="020B0004020202020204" pitchFamily="34" charset="0"/>
              <a:ea typeface="Aptos" panose="020B0004020202020204" pitchFamily="34" charset="0"/>
              <a:cs typeface="Aptos" panose="020B0004020202020204" pitchFamily="34" charset="0"/>
            </a:endParaRPr>
          </a:p>
          <a:p>
            <a:endParaRPr lang="en-US" dirty="0"/>
          </a:p>
        </p:txBody>
      </p:sp>
      <p:sp>
        <p:nvSpPr>
          <p:cNvPr id="4" name="Slide Number Placeholder 3">
            <a:extLst>
              <a:ext uri="{FF2B5EF4-FFF2-40B4-BE49-F238E27FC236}">
                <a16:creationId xmlns:a16="http://schemas.microsoft.com/office/drawing/2014/main" id="{F6741EFA-FF76-31D7-A3AE-705A86B0275E}"/>
              </a:ext>
            </a:extLst>
          </p:cNvPr>
          <p:cNvSpPr>
            <a:spLocks noGrp="1"/>
          </p:cNvSpPr>
          <p:nvPr>
            <p:ph type="sldNum" sz="quarter" idx="10"/>
          </p:nvPr>
        </p:nvSpPr>
        <p:spPr/>
        <p:txBody>
          <a:bodyPr/>
          <a:lstStyle/>
          <a:p>
            <a:fld id="{6D34FDA3-2B15-4C9C-B677-C441CD8315A2}" type="slidenum">
              <a:rPr lang="en-US" smtClean="0"/>
              <a:t>5</a:t>
            </a:fld>
            <a:endParaRPr lang="en-US"/>
          </a:p>
        </p:txBody>
      </p:sp>
    </p:spTree>
    <p:extLst>
      <p:ext uri="{BB962C8B-B14F-4D97-AF65-F5344CB8AC3E}">
        <p14:creationId xmlns:p14="http://schemas.microsoft.com/office/powerpoint/2010/main" val="331619392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732EEDAD-FF33-0E22-C815-F27F4A2FD78B}"/>
              </a:ext>
            </a:extLst>
          </p:cNvPr>
          <p:cNvSpPr>
            <a:spLocks noGrp="1"/>
          </p:cNvSpPr>
          <p:nvPr>
            <p:ph type="sldNum" sz="quarter" idx="10"/>
          </p:nvPr>
        </p:nvSpPr>
        <p:spPr/>
        <p:txBody>
          <a:bodyPr/>
          <a:lstStyle/>
          <a:p>
            <a:fld id="{6D34FDA3-2B15-4C9C-B677-C441CD8315A2}" type="slidenum">
              <a:rPr lang="en-US" smtClean="0"/>
              <a:t>6</a:t>
            </a:fld>
            <a:endParaRPr lang="en-US"/>
          </a:p>
        </p:txBody>
      </p:sp>
      <p:sp>
        <p:nvSpPr>
          <p:cNvPr id="3" name="Title 2">
            <a:extLst>
              <a:ext uri="{FF2B5EF4-FFF2-40B4-BE49-F238E27FC236}">
                <a16:creationId xmlns:a16="http://schemas.microsoft.com/office/drawing/2014/main" id="{1BCFD62C-EAA7-BFF0-267F-8242ECE0588D}"/>
              </a:ext>
            </a:extLst>
          </p:cNvPr>
          <p:cNvSpPr>
            <a:spLocks noGrp="1"/>
          </p:cNvSpPr>
          <p:nvPr>
            <p:ph type="title"/>
          </p:nvPr>
        </p:nvSpPr>
        <p:spPr/>
        <p:txBody>
          <a:bodyPr/>
          <a:lstStyle/>
          <a:p>
            <a:r>
              <a:rPr lang="en-US" dirty="0">
                <a:latin typeface="+mn-lt"/>
              </a:rPr>
              <a:t>Updates to ESST</a:t>
            </a:r>
          </a:p>
        </p:txBody>
      </p:sp>
      <p:sp>
        <p:nvSpPr>
          <p:cNvPr id="4" name="Content Placeholder 3">
            <a:extLst>
              <a:ext uri="{FF2B5EF4-FFF2-40B4-BE49-F238E27FC236}">
                <a16:creationId xmlns:a16="http://schemas.microsoft.com/office/drawing/2014/main" id="{7008905F-1EAB-6EDF-E8A9-CB6EF7A26A46}"/>
              </a:ext>
            </a:extLst>
          </p:cNvPr>
          <p:cNvSpPr>
            <a:spLocks noGrp="1"/>
          </p:cNvSpPr>
          <p:nvPr>
            <p:ph idx="1"/>
          </p:nvPr>
        </p:nvSpPr>
        <p:spPr/>
        <p:txBody>
          <a:bodyPr>
            <a:normAutofit fontScale="92500" lnSpcReduction="10000"/>
          </a:bodyPr>
          <a:lstStyle/>
          <a:p>
            <a:pPr marL="342900" marR="0" lvl="0" indent="-342900">
              <a:spcBef>
                <a:spcPts val="0"/>
              </a:spcBef>
              <a:spcAft>
                <a:spcPts val="600"/>
              </a:spcAft>
              <a:buSzPts val="1000"/>
              <a:buFont typeface="Symbol" panose="05050102010706020507" pitchFamily="18" charset="2"/>
              <a:buChar char=""/>
              <a:tabLst>
                <a:tab pos="457200" algn="l"/>
              </a:tabLst>
            </a:pPr>
            <a:r>
              <a:rPr lang="en-US" dirty="0">
                <a:effectLst/>
                <a:latin typeface="Calibri" panose="020F0502020204030204" pitchFamily="34" charset="0"/>
                <a:ea typeface="Aptos" panose="020B0004020202020204" pitchFamily="34" charset="0"/>
                <a:cs typeface="Aptos" panose="020B0004020202020204" pitchFamily="34" charset="0"/>
              </a:rPr>
              <a:t>Employees paid on an hourly basis who receive multiple hourly rates must receive ESST at the rate the employee would have been paid for the period in which leave was taken.</a:t>
            </a:r>
            <a:endParaRPr lang="en-US" dirty="0">
              <a:effectLst/>
              <a:latin typeface="Aptos" panose="020B0004020202020204" pitchFamily="34" charset="0"/>
              <a:ea typeface="Aptos" panose="020B0004020202020204" pitchFamily="34" charset="0"/>
              <a:cs typeface="Aptos" panose="020B0004020202020204" pitchFamily="34" charset="0"/>
            </a:endParaRPr>
          </a:p>
          <a:p>
            <a:pPr marL="342900" marR="0" lvl="0" indent="-342900">
              <a:spcBef>
                <a:spcPts val="0"/>
              </a:spcBef>
              <a:spcAft>
                <a:spcPts val="600"/>
              </a:spcAft>
              <a:buSzPts val="1000"/>
              <a:buFont typeface="Symbol" panose="05050102010706020507" pitchFamily="18" charset="2"/>
              <a:buChar char=""/>
              <a:tabLst>
                <a:tab pos="457200" algn="l"/>
              </a:tabLst>
            </a:pPr>
            <a:r>
              <a:rPr lang="en-US" dirty="0">
                <a:effectLst/>
                <a:latin typeface="Calibri" panose="020F0502020204030204" pitchFamily="34" charset="0"/>
                <a:ea typeface="Aptos" panose="020B0004020202020204" pitchFamily="34" charset="0"/>
                <a:cs typeface="Aptos" panose="020B0004020202020204" pitchFamily="34" charset="0"/>
              </a:rPr>
              <a:t>Employees paid on a salary basis must receive ESST at the same rate had the employee had not taken leave.</a:t>
            </a:r>
          </a:p>
          <a:p>
            <a:pPr marL="342900" marR="0" lvl="0" indent="-342900">
              <a:spcBef>
                <a:spcPts val="0"/>
              </a:spcBef>
              <a:spcAft>
                <a:spcPts val="600"/>
              </a:spcAft>
              <a:buSzPts val="1000"/>
              <a:buFont typeface="Symbol" panose="05050102010706020507" pitchFamily="18" charset="2"/>
              <a:buChar char=""/>
              <a:tabLst>
                <a:tab pos="457200" algn="l"/>
              </a:tabLst>
            </a:pPr>
            <a:r>
              <a:rPr lang="en-US" dirty="0">
                <a:effectLst/>
                <a:latin typeface="Calibri" panose="020F0502020204030204" pitchFamily="34" charset="0"/>
                <a:ea typeface="Aptos" panose="020B0004020202020204" pitchFamily="34" charset="0"/>
                <a:cs typeface="Aptos" panose="020B0004020202020204" pitchFamily="34" charset="0"/>
              </a:rPr>
              <a:t>Employees paid any other way other than hourly, or salary must receive ESST at a rate no less than the applicable minimum wage.  If more than one applicable minimum wage, they must receive whichever is greater.</a:t>
            </a:r>
            <a:endParaRPr lang="en-US" dirty="0">
              <a:effectLst/>
              <a:latin typeface="Aptos" panose="020B0004020202020204" pitchFamily="34" charset="0"/>
              <a:ea typeface="Aptos" panose="020B0004020202020204" pitchFamily="34" charset="0"/>
              <a:cs typeface="Aptos" panose="020B0004020202020204" pitchFamily="34" charset="0"/>
            </a:endParaRPr>
          </a:p>
          <a:p>
            <a:pPr marL="342900" marR="0" lvl="0" indent="-342900">
              <a:spcBef>
                <a:spcPts val="0"/>
              </a:spcBef>
              <a:spcAft>
                <a:spcPts val="600"/>
              </a:spcAft>
              <a:buSzPts val="1000"/>
              <a:buFont typeface="Symbol" panose="05050102010706020507" pitchFamily="18" charset="2"/>
              <a:buChar char=""/>
              <a:tabLst>
                <a:tab pos="457200" algn="l"/>
              </a:tabLst>
            </a:pPr>
            <a:r>
              <a:rPr lang="en-US" dirty="0">
                <a:effectLst/>
                <a:latin typeface="Calibri" panose="020F0502020204030204" pitchFamily="34" charset="0"/>
                <a:ea typeface="Aptos" panose="020B0004020202020204" pitchFamily="34" charset="0"/>
                <a:cs typeface="Aptos" panose="020B0004020202020204" pitchFamily="34" charset="0"/>
              </a:rPr>
              <a:t>As of January 1, 2025, </a:t>
            </a:r>
            <a:r>
              <a:rPr lang="en-US" dirty="0">
                <a:latin typeface="Calibri" panose="020F0502020204030204" pitchFamily="34" charset="0"/>
                <a:ea typeface="Aptos" panose="020B0004020202020204" pitchFamily="34" charset="0"/>
                <a:cs typeface="Aptos" panose="020B0004020202020204" pitchFamily="34" charset="0"/>
              </a:rPr>
              <a:t>if</a:t>
            </a:r>
            <a:r>
              <a:rPr lang="en-US" dirty="0">
                <a:effectLst/>
                <a:latin typeface="Calibri" panose="020F0502020204030204" pitchFamily="34" charset="0"/>
                <a:ea typeface="Aptos" panose="020B0004020202020204" pitchFamily="34" charset="0"/>
                <a:cs typeface="Aptos" panose="020B0004020202020204" pitchFamily="34" charset="0"/>
              </a:rPr>
              <a:t> ESST is part of PTO, the entire PTO bank must comply with the requirements of the ESST statute – for example, the documentation, base rate, notice, penalties etc. </a:t>
            </a:r>
            <a:r>
              <a:rPr lang="en-US" dirty="0">
                <a:latin typeface="Calibri" panose="020F0502020204030204" pitchFamily="34" charset="0"/>
                <a:ea typeface="Aptos" panose="020B0004020202020204" pitchFamily="34" charset="0"/>
                <a:cs typeface="Aptos" panose="020B0004020202020204" pitchFamily="34" charset="0"/>
              </a:rPr>
              <a:t>  What does this mean?</a:t>
            </a:r>
            <a:endParaRPr lang="en-US" dirty="0">
              <a:effectLst/>
              <a:latin typeface="Aptos" panose="020B0004020202020204" pitchFamily="34" charset="0"/>
              <a:ea typeface="Aptos" panose="020B0004020202020204" pitchFamily="34" charset="0"/>
              <a:cs typeface="Aptos" panose="020B0004020202020204" pitchFamily="34" charset="0"/>
            </a:endParaRPr>
          </a:p>
          <a:p>
            <a:endParaRPr lang="en-US" dirty="0"/>
          </a:p>
        </p:txBody>
      </p:sp>
    </p:spTree>
    <p:extLst>
      <p:ext uri="{BB962C8B-B14F-4D97-AF65-F5344CB8AC3E}">
        <p14:creationId xmlns:p14="http://schemas.microsoft.com/office/powerpoint/2010/main" val="173944616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43B7A3-6008-0790-9006-FFF6407D8B8D}"/>
              </a:ext>
            </a:extLst>
          </p:cNvPr>
          <p:cNvSpPr>
            <a:spLocks noGrp="1"/>
          </p:cNvSpPr>
          <p:nvPr>
            <p:ph type="title"/>
          </p:nvPr>
        </p:nvSpPr>
        <p:spPr/>
        <p:txBody>
          <a:bodyPr/>
          <a:lstStyle/>
          <a:p>
            <a:pPr marL="0" marR="0">
              <a:spcBef>
                <a:spcPts val="0"/>
              </a:spcBef>
              <a:spcAft>
                <a:spcPts val="0"/>
              </a:spcAft>
            </a:pPr>
            <a:r>
              <a:rPr lang="en-US" sz="3600" dirty="0">
                <a:effectLst/>
                <a:latin typeface="Calibri" panose="020F0502020204030204" pitchFamily="34" charset="0"/>
                <a:ea typeface="Aptos" panose="020B0004020202020204" pitchFamily="34" charset="0"/>
                <a:cs typeface="Aptos" panose="020B0004020202020204" pitchFamily="34" charset="0"/>
              </a:rPr>
              <a:t>Paid Family and Medical Leave (PFML) </a:t>
            </a:r>
            <a:br>
              <a:rPr lang="en-US" sz="3600" dirty="0">
                <a:effectLst/>
                <a:latin typeface="Aptos" panose="020B0004020202020204" pitchFamily="34" charset="0"/>
                <a:ea typeface="Aptos" panose="020B0004020202020204" pitchFamily="34" charset="0"/>
                <a:cs typeface="Aptos" panose="020B0004020202020204" pitchFamily="34" charset="0"/>
              </a:rPr>
            </a:br>
            <a:endParaRPr lang="en-US" dirty="0"/>
          </a:p>
        </p:txBody>
      </p:sp>
      <p:sp>
        <p:nvSpPr>
          <p:cNvPr id="3" name="Content Placeholder 2">
            <a:extLst>
              <a:ext uri="{FF2B5EF4-FFF2-40B4-BE49-F238E27FC236}">
                <a16:creationId xmlns:a16="http://schemas.microsoft.com/office/drawing/2014/main" id="{B30DF104-1232-D213-6789-4EFEFA9B8DA9}"/>
              </a:ext>
            </a:extLst>
          </p:cNvPr>
          <p:cNvSpPr>
            <a:spLocks noGrp="1"/>
          </p:cNvSpPr>
          <p:nvPr>
            <p:ph idx="1"/>
          </p:nvPr>
        </p:nvSpPr>
        <p:spPr/>
        <p:txBody>
          <a:bodyPr/>
          <a:lstStyle/>
          <a:p>
            <a:pPr marL="0" indent="0">
              <a:spcAft>
                <a:spcPts val="1200"/>
              </a:spcAft>
              <a:buNone/>
            </a:pPr>
            <a:r>
              <a:rPr lang="en-US" sz="2600" dirty="0">
                <a:effectLst/>
                <a:latin typeface="Calibri" panose="020F0502020204030204" pitchFamily="34" charset="0"/>
                <a:ea typeface="Aptos" panose="020B0004020202020204" pitchFamily="34" charset="0"/>
                <a:cs typeface="Aptos" panose="020B0004020202020204" pitchFamily="34" charset="0"/>
              </a:rPr>
              <a:t>Starting</a:t>
            </a:r>
            <a:r>
              <a:rPr lang="en-US" sz="2600" spc="10" dirty="0">
                <a:effectLst/>
                <a:latin typeface="Calibri" panose="020F0502020204030204" pitchFamily="34" charset="0"/>
                <a:ea typeface="Times New Roman" panose="02020603050405020304" pitchFamily="18" charset="0"/>
                <a:cs typeface="Aptos" panose="020B0004020202020204" pitchFamily="34" charset="0"/>
              </a:rPr>
              <a:t> January 1, 2026, full and part time employees get paid family and medical leave.  It applies to </a:t>
            </a:r>
            <a:r>
              <a:rPr lang="en-US" sz="2600" u="sng" spc="10" dirty="0">
                <a:effectLst/>
                <a:latin typeface="Calibri" panose="020F0502020204030204" pitchFamily="34" charset="0"/>
                <a:ea typeface="Times New Roman" panose="02020603050405020304" pitchFamily="18" charset="0"/>
                <a:cs typeface="Aptos" panose="020B0004020202020204" pitchFamily="34" charset="0"/>
              </a:rPr>
              <a:t>all</a:t>
            </a:r>
            <a:r>
              <a:rPr lang="en-US" sz="2600" spc="10" dirty="0">
                <a:effectLst/>
                <a:latin typeface="Calibri" panose="020F0502020204030204" pitchFamily="34" charset="0"/>
                <a:ea typeface="Times New Roman" panose="02020603050405020304" pitchFamily="18" charset="0"/>
                <a:cs typeface="Aptos" panose="020B0004020202020204" pitchFamily="34" charset="0"/>
              </a:rPr>
              <a:t> employers.</a:t>
            </a:r>
          </a:p>
          <a:p>
            <a:pPr marL="0" indent="0">
              <a:spcAft>
                <a:spcPts val="1200"/>
              </a:spcAft>
              <a:buNone/>
            </a:pPr>
            <a:r>
              <a:rPr lang="en-US" sz="2600" spc="10" dirty="0">
                <a:latin typeface="Calibri" panose="020F0502020204030204" pitchFamily="34" charset="0"/>
                <a:ea typeface="Times New Roman" panose="02020603050405020304" pitchFamily="18" charset="0"/>
                <a:cs typeface="Aptos" panose="020B0004020202020204" pitchFamily="34" charset="0"/>
              </a:rPr>
              <a:t>U</a:t>
            </a:r>
            <a:r>
              <a:rPr lang="en-US" sz="2600" spc="10" dirty="0">
                <a:effectLst/>
                <a:latin typeface="Calibri" panose="020F0502020204030204" pitchFamily="34" charset="0"/>
                <a:ea typeface="Times New Roman" panose="02020603050405020304" pitchFamily="18" charset="0"/>
                <a:cs typeface="Aptos" panose="020B0004020202020204" pitchFamily="34" charset="0"/>
              </a:rPr>
              <a:t>p to twelve weeks for each up to a maximum of 20 weeks.  Employers can have it run concurrently with FMLA.</a:t>
            </a:r>
          </a:p>
          <a:p>
            <a:pPr marL="0" indent="0">
              <a:spcAft>
                <a:spcPts val="1200"/>
              </a:spcAft>
              <a:buNone/>
            </a:pPr>
            <a:r>
              <a:rPr lang="en-US" sz="2600" spc="10" dirty="0">
                <a:latin typeface="Calibri" panose="020F0502020204030204" pitchFamily="34" charset="0"/>
                <a:ea typeface="Times New Roman" panose="02020603050405020304" pitchFamily="18" charset="0"/>
                <a:cs typeface="Aptos" panose="020B0004020202020204" pitchFamily="34" charset="0"/>
              </a:rPr>
              <a:t>It is a</a:t>
            </a:r>
            <a:r>
              <a:rPr lang="en-US" sz="2600" spc="10" dirty="0">
                <a:effectLst/>
                <a:latin typeface="Calibri" panose="020F0502020204030204" pitchFamily="34" charset="0"/>
                <a:ea typeface="Times New Roman" panose="02020603050405020304" pitchFamily="18" charset="0"/>
                <a:cs typeface="Aptos" panose="020B0004020202020204" pitchFamily="34" charset="0"/>
              </a:rPr>
              <a:t> partial wage replacement funded by a payroll tax increase split between employers and employees.  </a:t>
            </a:r>
          </a:p>
        </p:txBody>
      </p:sp>
      <p:sp>
        <p:nvSpPr>
          <p:cNvPr id="4" name="Slide Number Placeholder 3">
            <a:extLst>
              <a:ext uri="{FF2B5EF4-FFF2-40B4-BE49-F238E27FC236}">
                <a16:creationId xmlns:a16="http://schemas.microsoft.com/office/drawing/2014/main" id="{D05F4D3D-498A-F4E6-9CA6-90D1BA4AFF1C}"/>
              </a:ext>
            </a:extLst>
          </p:cNvPr>
          <p:cNvSpPr>
            <a:spLocks noGrp="1"/>
          </p:cNvSpPr>
          <p:nvPr>
            <p:ph type="sldNum" sz="quarter" idx="10"/>
          </p:nvPr>
        </p:nvSpPr>
        <p:spPr/>
        <p:txBody>
          <a:bodyPr/>
          <a:lstStyle/>
          <a:p>
            <a:fld id="{6D34FDA3-2B15-4C9C-B677-C441CD8315A2}" type="slidenum">
              <a:rPr lang="en-US" smtClean="0"/>
              <a:t>7</a:t>
            </a:fld>
            <a:endParaRPr lang="en-US"/>
          </a:p>
        </p:txBody>
      </p:sp>
    </p:spTree>
    <p:extLst>
      <p:ext uri="{BB962C8B-B14F-4D97-AF65-F5344CB8AC3E}">
        <p14:creationId xmlns:p14="http://schemas.microsoft.com/office/powerpoint/2010/main" val="94929854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43B7A3-6008-0790-9006-FFF6407D8B8D}"/>
              </a:ext>
            </a:extLst>
          </p:cNvPr>
          <p:cNvSpPr>
            <a:spLocks noGrp="1"/>
          </p:cNvSpPr>
          <p:nvPr>
            <p:ph type="title"/>
          </p:nvPr>
        </p:nvSpPr>
        <p:spPr/>
        <p:txBody>
          <a:bodyPr/>
          <a:lstStyle/>
          <a:p>
            <a:pPr marL="0" marR="0">
              <a:spcBef>
                <a:spcPts val="0"/>
              </a:spcBef>
              <a:spcAft>
                <a:spcPts val="0"/>
              </a:spcAft>
            </a:pPr>
            <a:r>
              <a:rPr lang="en-US" sz="3600" dirty="0">
                <a:effectLst/>
                <a:latin typeface="Calibri" panose="020F0502020204030204" pitchFamily="34" charset="0"/>
                <a:ea typeface="Aptos" panose="020B0004020202020204" pitchFamily="34" charset="0"/>
                <a:cs typeface="Aptos" panose="020B0004020202020204" pitchFamily="34" charset="0"/>
              </a:rPr>
              <a:t>Paid Family and Medical Leave (PFML) </a:t>
            </a:r>
            <a:br>
              <a:rPr lang="en-US" sz="3600" dirty="0">
                <a:effectLst/>
                <a:latin typeface="Aptos" panose="020B0004020202020204" pitchFamily="34" charset="0"/>
                <a:ea typeface="Aptos" panose="020B0004020202020204" pitchFamily="34" charset="0"/>
                <a:cs typeface="Aptos" panose="020B0004020202020204" pitchFamily="34" charset="0"/>
              </a:rPr>
            </a:br>
            <a:endParaRPr lang="en-US" dirty="0"/>
          </a:p>
        </p:txBody>
      </p:sp>
      <p:sp>
        <p:nvSpPr>
          <p:cNvPr id="3" name="Content Placeholder 2">
            <a:extLst>
              <a:ext uri="{FF2B5EF4-FFF2-40B4-BE49-F238E27FC236}">
                <a16:creationId xmlns:a16="http://schemas.microsoft.com/office/drawing/2014/main" id="{B30DF104-1232-D213-6789-4EFEFA9B8DA9}"/>
              </a:ext>
            </a:extLst>
          </p:cNvPr>
          <p:cNvSpPr>
            <a:spLocks noGrp="1"/>
          </p:cNvSpPr>
          <p:nvPr>
            <p:ph idx="1"/>
          </p:nvPr>
        </p:nvSpPr>
        <p:spPr/>
        <p:txBody>
          <a:bodyPr>
            <a:normAutofit fontScale="92500" lnSpcReduction="10000"/>
          </a:bodyPr>
          <a:lstStyle/>
          <a:p>
            <a:pPr marL="0" indent="0">
              <a:buNone/>
            </a:pPr>
            <a:r>
              <a:rPr lang="en-US" sz="3000" spc="10" dirty="0">
                <a:effectLst/>
                <a:latin typeface="Calibri" panose="020F0502020204030204" pitchFamily="34" charset="0"/>
                <a:ea typeface="Times New Roman" panose="02020603050405020304" pitchFamily="18" charset="0"/>
                <a:cs typeface="Aptos" panose="020B0004020202020204" pitchFamily="34" charset="0"/>
              </a:rPr>
              <a:t>The legislature made the following amendments:</a:t>
            </a:r>
          </a:p>
          <a:p>
            <a:pPr marL="0" indent="0">
              <a:buNone/>
            </a:pPr>
            <a:endParaRPr lang="en-US" sz="3000" dirty="0">
              <a:effectLst/>
              <a:latin typeface="Aptos" panose="020B0004020202020204" pitchFamily="34" charset="0"/>
              <a:ea typeface="Aptos" panose="020B0004020202020204" pitchFamily="34" charset="0"/>
              <a:cs typeface="Aptos" panose="020B0004020202020204" pitchFamily="34" charset="0"/>
            </a:endParaRPr>
          </a:p>
          <a:p>
            <a:pPr marL="457200" marR="0">
              <a:spcBef>
                <a:spcPts val="0"/>
              </a:spcBef>
              <a:spcAft>
                <a:spcPts val="0"/>
              </a:spcAft>
            </a:pPr>
            <a:r>
              <a:rPr lang="en-US" sz="3000" spc="10" dirty="0">
                <a:effectLst/>
                <a:latin typeface="Calibri" panose="020F0502020204030204" pitchFamily="34" charset="0"/>
                <a:ea typeface="Times New Roman" panose="02020603050405020304" pitchFamily="18" charset="0"/>
                <a:cs typeface="Aptos" panose="020B0004020202020204" pitchFamily="34" charset="0"/>
              </a:rPr>
              <a:t>Increased the payroll tax from 0.7% to 0.88% (can be split employees).</a:t>
            </a:r>
            <a:endParaRPr lang="en-US" sz="3000" dirty="0">
              <a:effectLst/>
              <a:latin typeface="Aptos" panose="020B0004020202020204" pitchFamily="34" charset="0"/>
              <a:ea typeface="Aptos" panose="020B0004020202020204" pitchFamily="34" charset="0"/>
              <a:cs typeface="Aptos" panose="020B0004020202020204" pitchFamily="34" charset="0"/>
            </a:endParaRPr>
          </a:p>
          <a:p>
            <a:pPr marL="457200" marR="0">
              <a:spcBef>
                <a:spcPts val="0"/>
              </a:spcBef>
              <a:spcAft>
                <a:spcPts val="0"/>
              </a:spcAft>
            </a:pPr>
            <a:r>
              <a:rPr lang="en-US" sz="3000" spc="10" dirty="0">
                <a:effectLst/>
                <a:latin typeface="Calibri" panose="020F0502020204030204" pitchFamily="34" charset="0"/>
                <a:ea typeface="Times New Roman" panose="02020603050405020304" pitchFamily="18" charset="0"/>
                <a:cs typeface="Aptos" panose="020B0004020202020204" pitchFamily="34" charset="0"/>
              </a:rPr>
              <a:t>Added or amended certain definitions. </a:t>
            </a:r>
            <a:endParaRPr lang="en-US" sz="3000" dirty="0">
              <a:effectLst/>
              <a:latin typeface="Aptos" panose="020B0004020202020204" pitchFamily="34" charset="0"/>
              <a:ea typeface="Aptos" panose="020B0004020202020204" pitchFamily="34" charset="0"/>
              <a:cs typeface="Aptos" panose="020B0004020202020204" pitchFamily="34" charset="0"/>
            </a:endParaRPr>
          </a:p>
          <a:p>
            <a:pPr marL="457200" marR="0">
              <a:spcBef>
                <a:spcPts val="0"/>
              </a:spcBef>
              <a:spcAft>
                <a:spcPts val="0"/>
              </a:spcAft>
            </a:pPr>
            <a:r>
              <a:rPr lang="en-US" sz="3000" spc="10" dirty="0">
                <a:effectLst/>
                <a:latin typeface="Calibri" panose="020F0502020204030204" pitchFamily="34" charset="0"/>
                <a:ea typeface="Times New Roman" panose="02020603050405020304" pitchFamily="18" charset="0"/>
                <a:cs typeface="Aptos" panose="020B0004020202020204" pitchFamily="34" charset="0"/>
              </a:rPr>
              <a:t>Requiring employers to grant minimum increments of one calendar day.</a:t>
            </a:r>
            <a:endParaRPr lang="en-US" sz="3000" dirty="0">
              <a:effectLst/>
              <a:latin typeface="Aptos" panose="020B0004020202020204" pitchFamily="34" charset="0"/>
              <a:ea typeface="Aptos" panose="020B0004020202020204" pitchFamily="34" charset="0"/>
              <a:cs typeface="Aptos" panose="020B0004020202020204" pitchFamily="34" charset="0"/>
            </a:endParaRPr>
          </a:p>
          <a:p>
            <a:pPr marL="457200" marR="0">
              <a:spcBef>
                <a:spcPts val="0"/>
              </a:spcBef>
              <a:spcAft>
                <a:spcPts val="0"/>
              </a:spcAft>
            </a:pPr>
            <a:r>
              <a:rPr lang="en-US" sz="3000" spc="10" dirty="0">
                <a:effectLst/>
                <a:latin typeface="Calibri" panose="020F0502020204030204" pitchFamily="34" charset="0"/>
                <a:ea typeface="Times New Roman" panose="02020603050405020304" pitchFamily="18" charset="0"/>
                <a:cs typeface="Aptos" panose="020B0004020202020204" pitchFamily="34" charset="0"/>
              </a:rPr>
              <a:t>Providing an appeal process.</a:t>
            </a:r>
          </a:p>
          <a:p>
            <a:pPr marL="457200" marR="0">
              <a:spcBef>
                <a:spcPts val="0"/>
              </a:spcBef>
              <a:spcAft>
                <a:spcPts val="0"/>
              </a:spcAft>
            </a:pPr>
            <a:r>
              <a:rPr lang="en-US" sz="3000" spc="10" dirty="0">
                <a:latin typeface="Calibri" panose="020F0502020204030204" pitchFamily="34" charset="0"/>
                <a:ea typeface="Aptos" panose="020B0004020202020204" pitchFamily="34" charset="0"/>
                <a:cs typeface="Aptos" panose="020B0004020202020204" pitchFamily="34" charset="0"/>
              </a:rPr>
              <a:t>Will the payroll tax increase?</a:t>
            </a:r>
            <a:endParaRPr lang="en-US" sz="3000" dirty="0">
              <a:effectLst/>
              <a:latin typeface="Aptos" panose="020B0004020202020204" pitchFamily="34" charset="0"/>
              <a:ea typeface="Aptos" panose="020B0004020202020204" pitchFamily="34" charset="0"/>
              <a:cs typeface="Aptos" panose="020B0004020202020204" pitchFamily="34" charset="0"/>
            </a:endParaRPr>
          </a:p>
          <a:p>
            <a:pPr marL="0" indent="0">
              <a:buNone/>
            </a:pPr>
            <a:endParaRPr lang="en-US" dirty="0"/>
          </a:p>
        </p:txBody>
      </p:sp>
      <p:sp>
        <p:nvSpPr>
          <p:cNvPr id="4" name="Slide Number Placeholder 3">
            <a:extLst>
              <a:ext uri="{FF2B5EF4-FFF2-40B4-BE49-F238E27FC236}">
                <a16:creationId xmlns:a16="http://schemas.microsoft.com/office/drawing/2014/main" id="{D05F4D3D-498A-F4E6-9CA6-90D1BA4AFF1C}"/>
              </a:ext>
            </a:extLst>
          </p:cNvPr>
          <p:cNvSpPr>
            <a:spLocks noGrp="1"/>
          </p:cNvSpPr>
          <p:nvPr>
            <p:ph type="sldNum" sz="quarter" idx="10"/>
          </p:nvPr>
        </p:nvSpPr>
        <p:spPr/>
        <p:txBody>
          <a:bodyPr/>
          <a:lstStyle/>
          <a:p>
            <a:fld id="{6D34FDA3-2B15-4C9C-B677-C441CD8315A2}" type="slidenum">
              <a:rPr lang="en-US" smtClean="0"/>
              <a:t>8</a:t>
            </a:fld>
            <a:endParaRPr lang="en-US"/>
          </a:p>
        </p:txBody>
      </p:sp>
    </p:spTree>
    <p:extLst>
      <p:ext uri="{BB962C8B-B14F-4D97-AF65-F5344CB8AC3E}">
        <p14:creationId xmlns:p14="http://schemas.microsoft.com/office/powerpoint/2010/main" val="398392708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1BD03D-9C3B-7F6D-CD2A-9556AB741EDC}"/>
              </a:ext>
            </a:extLst>
          </p:cNvPr>
          <p:cNvSpPr>
            <a:spLocks noGrp="1"/>
          </p:cNvSpPr>
          <p:nvPr>
            <p:ph type="title"/>
          </p:nvPr>
        </p:nvSpPr>
        <p:spPr/>
        <p:txBody>
          <a:bodyPr>
            <a:normAutofit fontScale="90000"/>
          </a:bodyPr>
          <a:lstStyle/>
          <a:p>
            <a:pPr marL="0" marR="0">
              <a:lnSpc>
                <a:spcPct val="150000"/>
              </a:lnSpc>
              <a:spcBef>
                <a:spcPts val="0"/>
              </a:spcBef>
              <a:spcAft>
                <a:spcPts val="0"/>
              </a:spcAft>
            </a:pPr>
            <a:r>
              <a:rPr lang="en-US" sz="4000" dirty="0">
                <a:effectLst/>
                <a:latin typeface="Calibri" panose="020F0502020204030204" pitchFamily="34" charset="0"/>
                <a:ea typeface="Times New Roman" panose="02020603050405020304" pitchFamily="18" charset="0"/>
                <a:cs typeface="Aptos" panose="020B0004020202020204" pitchFamily="34" charset="0"/>
              </a:rPr>
              <a:t>Misclassifying Employees as Contractors</a:t>
            </a:r>
            <a:br>
              <a:rPr lang="en-US" sz="3600" dirty="0">
                <a:effectLst/>
                <a:latin typeface="Aptos" panose="020B0004020202020204" pitchFamily="34" charset="0"/>
                <a:ea typeface="Aptos" panose="020B0004020202020204" pitchFamily="34" charset="0"/>
                <a:cs typeface="Aptos" panose="020B0004020202020204" pitchFamily="34" charset="0"/>
              </a:rPr>
            </a:br>
            <a:endParaRPr lang="en-US" dirty="0"/>
          </a:p>
        </p:txBody>
      </p:sp>
      <p:sp>
        <p:nvSpPr>
          <p:cNvPr id="3" name="Content Placeholder 2">
            <a:extLst>
              <a:ext uri="{FF2B5EF4-FFF2-40B4-BE49-F238E27FC236}">
                <a16:creationId xmlns:a16="http://schemas.microsoft.com/office/drawing/2014/main" id="{772D3979-8A59-F28B-F14D-8AE7544E4204}"/>
              </a:ext>
            </a:extLst>
          </p:cNvPr>
          <p:cNvSpPr>
            <a:spLocks noGrp="1"/>
          </p:cNvSpPr>
          <p:nvPr>
            <p:ph idx="1"/>
          </p:nvPr>
        </p:nvSpPr>
        <p:spPr/>
        <p:txBody>
          <a:bodyPr>
            <a:normAutofit lnSpcReduction="10000"/>
          </a:bodyPr>
          <a:lstStyle/>
          <a:p>
            <a:pPr marL="0" marR="0" indent="0">
              <a:spcBef>
                <a:spcPts val="0"/>
              </a:spcBef>
              <a:spcAft>
                <a:spcPts val="0"/>
              </a:spcAft>
              <a:buNone/>
            </a:pPr>
            <a:r>
              <a:rPr lang="en-US" sz="2200" dirty="0">
                <a:effectLst/>
                <a:latin typeface="Calibri" panose="020F0502020204030204" pitchFamily="34" charset="0"/>
                <a:ea typeface="Aptos" panose="020B0004020202020204" pitchFamily="34" charset="0"/>
                <a:cs typeface="Aptos" panose="020B0004020202020204" pitchFamily="34" charset="0"/>
              </a:rPr>
              <a:t>The law now provides for harsher penalties for employers who misclassify employees as contractors.</a:t>
            </a:r>
          </a:p>
          <a:p>
            <a:pPr marL="0" marR="0" indent="0">
              <a:spcBef>
                <a:spcPts val="0"/>
              </a:spcBef>
              <a:spcAft>
                <a:spcPts val="0"/>
              </a:spcAft>
              <a:buNone/>
            </a:pPr>
            <a:endParaRPr lang="en-US" sz="2200" dirty="0">
              <a:latin typeface="Calibri" panose="020F0502020204030204" pitchFamily="34" charset="0"/>
              <a:ea typeface="Aptos" panose="020B0004020202020204" pitchFamily="34" charset="0"/>
              <a:cs typeface="Aptos" panose="020B0004020202020204" pitchFamily="34" charset="0"/>
            </a:endParaRPr>
          </a:p>
          <a:p>
            <a:pPr marL="0" marR="0" indent="0">
              <a:spcBef>
                <a:spcPts val="0"/>
              </a:spcBef>
              <a:spcAft>
                <a:spcPts val="0"/>
              </a:spcAft>
              <a:buNone/>
            </a:pPr>
            <a:r>
              <a:rPr lang="en-US" sz="2200" dirty="0">
                <a:effectLst/>
                <a:latin typeface="Calibri" panose="020F0502020204030204" pitchFamily="34" charset="0"/>
                <a:ea typeface="Aptos" panose="020B0004020202020204" pitchFamily="34" charset="0"/>
                <a:cs typeface="Aptos" panose="020B0004020202020204" pitchFamily="34" charset="0"/>
              </a:rPr>
              <a:t>The law also implements a new independent contractor test for those working in the construction industry.</a:t>
            </a:r>
            <a:endParaRPr lang="en-US" sz="2200" dirty="0">
              <a:effectLst/>
              <a:latin typeface="Aptos" panose="020B0004020202020204" pitchFamily="34" charset="0"/>
              <a:ea typeface="Aptos" panose="020B0004020202020204" pitchFamily="34" charset="0"/>
              <a:cs typeface="Aptos" panose="020B0004020202020204" pitchFamily="34" charset="0"/>
            </a:endParaRPr>
          </a:p>
          <a:p>
            <a:pPr marL="0" marR="0" indent="0">
              <a:spcBef>
                <a:spcPts val="0"/>
              </a:spcBef>
              <a:spcAft>
                <a:spcPts val="0"/>
              </a:spcAft>
              <a:buNone/>
            </a:pPr>
            <a:endParaRPr lang="en-US" sz="2200" dirty="0">
              <a:effectLst/>
              <a:latin typeface="Calibri" panose="020F0502020204030204" pitchFamily="34" charset="0"/>
              <a:ea typeface="Aptos" panose="020B0004020202020204" pitchFamily="34" charset="0"/>
              <a:cs typeface="Aptos" panose="020B0004020202020204" pitchFamily="34" charset="0"/>
            </a:endParaRPr>
          </a:p>
          <a:p>
            <a:pPr marL="0" marR="0" indent="0">
              <a:spcBef>
                <a:spcPts val="0"/>
              </a:spcBef>
              <a:spcAft>
                <a:spcPts val="0"/>
              </a:spcAft>
              <a:buNone/>
            </a:pPr>
            <a:r>
              <a:rPr lang="en-US" sz="2200" dirty="0">
                <a:effectLst/>
                <a:latin typeface="+mn-lt"/>
                <a:ea typeface="Aptos" panose="020B0004020202020204" pitchFamily="34" charset="0"/>
                <a:cs typeface="Aptos" panose="020B0004020202020204" pitchFamily="34" charset="0"/>
              </a:rPr>
              <a:t>The new law prohibits employers from:</a:t>
            </a:r>
          </a:p>
          <a:p>
            <a:pPr marL="0" marR="0" indent="0">
              <a:spcBef>
                <a:spcPts val="0"/>
              </a:spcBef>
              <a:spcAft>
                <a:spcPts val="0"/>
              </a:spcAft>
              <a:buNone/>
            </a:pPr>
            <a:endParaRPr lang="en-US" sz="2200" dirty="0">
              <a:effectLst/>
              <a:latin typeface="+mn-lt"/>
              <a:ea typeface="Aptos" panose="020B0004020202020204" pitchFamily="34" charset="0"/>
              <a:cs typeface="Aptos" panose="020B0004020202020204" pitchFamily="34" charset="0"/>
            </a:endParaRPr>
          </a:p>
          <a:p>
            <a:pPr marL="800100" lvl="1" indent="-342900">
              <a:spcBef>
                <a:spcPts val="0"/>
              </a:spcBef>
              <a:buSzPts val="1000"/>
              <a:buFont typeface="Symbol" panose="05050102010706020507" pitchFamily="18" charset="2"/>
              <a:buChar char=""/>
              <a:tabLst>
                <a:tab pos="457200" algn="l"/>
              </a:tabLst>
            </a:pPr>
            <a:r>
              <a:rPr lang="en-US" sz="2200" dirty="0">
                <a:effectLst/>
                <a:latin typeface="+mn-lt"/>
                <a:ea typeface="Aptos" panose="020B0004020202020204" pitchFamily="34" charset="0"/>
                <a:cs typeface="Aptos" panose="020B0004020202020204" pitchFamily="34" charset="0"/>
              </a:rPr>
              <a:t>Failing to report an individual as an employee when required by applicable law; and</a:t>
            </a:r>
          </a:p>
          <a:p>
            <a:pPr marL="800100" lvl="1" indent="-342900">
              <a:spcBef>
                <a:spcPts val="0"/>
              </a:spcBef>
              <a:buSzPts val="1000"/>
              <a:buFont typeface="Symbol" panose="05050102010706020507" pitchFamily="18" charset="2"/>
              <a:buChar char=""/>
              <a:tabLst>
                <a:tab pos="457200" algn="l"/>
              </a:tabLst>
            </a:pPr>
            <a:r>
              <a:rPr lang="en-US" sz="2200" dirty="0">
                <a:effectLst/>
                <a:latin typeface="+mn-lt"/>
                <a:ea typeface="Aptos" panose="020B0004020202020204" pitchFamily="34" charset="0"/>
                <a:cs typeface="Aptos" panose="020B0004020202020204" pitchFamily="34" charset="0"/>
              </a:rPr>
              <a:t>Requiring an employee to misrepresent or misclassify themselves as a non-employee, including as an independent contractor.</a:t>
            </a:r>
          </a:p>
          <a:p>
            <a:pPr marL="800100" lvl="1" indent="-342900">
              <a:spcBef>
                <a:spcPts val="0"/>
              </a:spcBef>
              <a:buSzPts val="1000"/>
              <a:buFont typeface="Symbol" panose="05050102010706020507" pitchFamily="18" charset="2"/>
              <a:buChar char=""/>
              <a:tabLst>
                <a:tab pos="457200" algn="l"/>
              </a:tabLst>
            </a:pPr>
            <a:endParaRPr lang="en-US" sz="1900" dirty="0">
              <a:effectLst/>
              <a:latin typeface="+mn-lt"/>
              <a:ea typeface="Aptos" panose="020B0004020202020204" pitchFamily="34" charset="0"/>
              <a:cs typeface="Aptos" panose="020B0004020202020204" pitchFamily="34" charset="0"/>
            </a:endParaRPr>
          </a:p>
          <a:p>
            <a:endParaRPr lang="en-US" dirty="0"/>
          </a:p>
        </p:txBody>
      </p:sp>
      <p:sp>
        <p:nvSpPr>
          <p:cNvPr id="4" name="Slide Number Placeholder 3">
            <a:extLst>
              <a:ext uri="{FF2B5EF4-FFF2-40B4-BE49-F238E27FC236}">
                <a16:creationId xmlns:a16="http://schemas.microsoft.com/office/drawing/2014/main" id="{060CDA56-394F-A411-7C60-91893F17EE24}"/>
              </a:ext>
            </a:extLst>
          </p:cNvPr>
          <p:cNvSpPr>
            <a:spLocks noGrp="1"/>
          </p:cNvSpPr>
          <p:nvPr>
            <p:ph type="sldNum" sz="quarter" idx="10"/>
          </p:nvPr>
        </p:nvSpPr>
        <p:spPr/>
        <p:txBody>
          <a:bodyPr/>
          <a:lstStyle/>
          <a:p>
            <a:fld id="{6D34FDA3-2B15-4C9C-B677-C441CD8315A2}" type="slidenum">
              <a:rPr lang="en-US" smtClean="0"/>
              <a:t>9</a:t>
            </a:fld>
            <a:endParaRPr lang="en-US"/>
          </a:p>
        </p:txBody>
      </p:sp>
    </p:spTree>
    <p:extLst>
      <p:ext uri="{BB962C8B-B14F-4D97-AF65-F5344CB8AC3E}">
        <p14:creationId xmlns:p14="http://schemas.microsoft.com/office/powerpoint/2010/main" val="3900614700"/>
      </p:ext>
    </p:extLst>
  </p:cSld>
  <p:clrMapOvr>
    <a:masterClrMapping/>
  </p:clrMapOvr>
</p:sld>
</file>

<file path=ppt/theme/theme1.xml><?xml version="1.0" encoding="utf-8"?>
<a:theme xmlns:a="http://schemas.openxmlformats.org/drawingml/2006/main" name="Office Theme">
  <a:themeElements>
    <a:clrScheme name="Dunlap Colors">
      <a:dk1>
        <a:srgbClr val="000000"/>
      </a:dk1>
      <a:lt1>
        <a:srgbClr val="FFFFFF"/>
      </a:lt1>
      <a:dk2>
        <a:srgbClr val="000000"/>
      </a:dk2>
      <a:lt2>
        <a:srgbClr val="E7E6E6"/>
      </a:lt2>
      <a:accent1>
        <a:srgbClr val="8F734F"/>
      </a:accent1>
      <a:accent2>
        <a:srgbClr val="660000"/>
      </a:accent2>
      <a:accent3>
        <a:srgbClr val="A5A5A5"/>
      </a:accent3>
      <a:accent4>
        <a:srgbClr val="FFC000"/>
      </a:accent4>
      <a:accent5>
        <a:srgbClr val="4472C4"/>
      </a:accent5>
      <a:accent6>
        <a:srgbClr val="70AD47"/>
      </a:accent6>
      <a:hlink>
        <a:srgbClr val="8F734F"/>
      </a:hlink>
      <a:folHlink>
        <a:srgbClr val="8F734F"/>
      </a:folHlink>
    </a:clrScheme>
    <a:fontScheme name="Office Them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0BF001662C6DA44EAC2408B6FA4CB773" ma:contentTypeVersion="2" ma:contentTypeDescription="Create a new document." ma:contentTypeScope="" ma:versionID="24edc433c7ddfaefa5a60d3a1dc5b903">
  <xsd:schema xmlns:xsd="http://www.w3.org/2001/XMLSchema" xmlns:xs="http://www.w3.org/2001/XMLSchema" xmlns:p="http://schemas.microsoft.com/office/2006/metadata/properties" xmlns:ns3="1ced665b-d5d8-4287-9638-b9efa9c4a35c" targetNamespace="http://schemas.microsoft.com/office/2006/metadata/properties" ma:root="true" ma:fieldsID="75352d255987a13f41f42da88782065d" ns3:_="">
    <xsd:import namespace="1ced665b-d5d8-4287-9638-b9efa9c4a35c"/>
    <xsd:element name="properties">
      <xsd:complexType>
        <xsd:sequence>
          <xsd:element name="documentManagement">
            <xsd:complexType>
              <xsd:all>
                <xsd:element ref="ns3:MediaServiceMetadata" minOccurs="0"/>
                <xsd:element ref="ns3:MediaServiceFast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ced665b-d5d8-4287-9638-b9efa9c4a35c"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97C45606-5BD3-42F0-B705-03E133217CE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1ced665b-d5d8-4287-9638-b9efa9c4a35c"/>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9007EB4F-0E43-469F-92F7-473BD54FE951}">
  <ds:schemaRefs>
    <ds:schemaRef ds:uri="http://schemas.microsoft.com/sharepoint/v3/contenttype/forms"/>
  </ds:schemaRefs>
</ds:datastoreItem>
</file>

<file path=customXml/itemProps3.xml><?xml version="1.0" encoding="utf-8"?>
<ds:datastoreItem xmlns:ds="http://schemas.openxmlformats.org/officeDocument/2006/customXml" ds:itemID="{3DA19F2C-5987-4CB4-95DC-DF85F9370CF1}">
  <ds:schemaRefs>
    <ds:schemaRef ds:uri="http://schemas.microsoft.com/office/2006/documentManagement/types"/>
    <ds:schemaRef ds:uri="http://schemas.microsoft.com/office/infopath/2007/PartnerControls"/>
    <ds:schemaRef ds:uri="http://purl.org/dc/terms/"/>
    <ds:schemaRef ds:uri="http://purl.org/dc/elements/1.1/"/>
    <ds:schemaRef ds:uri="http://www.w3.org/XML/1998/namespace"/>
    <ds:schemaRef ds:uri="http://purl.org/dc/dcmitype/"/>
    <ds:schemaRef ds:uri="1ced665b-d5d8-4287-9638-b9efa9c4a35c"/>
    <ds:schemaRef ds:uri="http://schemas.microsoft.com/office/2006/metadata/properties"/>
    <ds:schemaRef ds:uri="http://schemas.openxmlformats.org/package/2006/metadata/core-properties"/>
  </ds:schemaRefs>
</ds:datastoreItem>
</file>

<file path=docProps/app.xml><?xml version="1.0" encoding="utf-8"?>
<Properties xmlns="http://schemas.openxmlformats.org/officeDocument/2006/extended-properties" xmlns:vt="http://schemas.openxmlformats.org/officeDocument/2006/docPropsVTypes">
  <Template/>
  <TotalTime>2628</TotalTime>
  <Words>2892</Words>
  <Application>Microsoft Office PowerPoint</Application>
  <PresentationFormat>Widescreen</PresentationFormat>
  <Paragraphs>216</Paragraphs>
  <Slides>35</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35</vt:i4>
      </vt:variant>
    </vt:vector>
  </HeadingPairs>
  <TitlesOfParts>
    <vt:vector size="42" baseType="lpstr">
      <vt:lpstr>Aptos</vt:lpstr>
      <vt:lpstr>Arial</vt:lpstr>
      <vt:lpstr>Calibri</vt:lpstr>
      <vt:lpstr>Segoe UI</vt:lpstr>
      <vt:lpstr>Symbol</vt:lpstr>
      <vt:lpstr>Times New Roman</vt:lpstr>
      <vt:lpstr>Office Theme</vt:lpstr>
      <vt:lpstr>Employment law update 2024</vt:lpstr>
      <vt:lpstr>Supreme Court Overturns Chevron Rule</vt:lpstr>
      <vt:lpstr>2023 NLRB Joint Employer Rule</vt:lpstr>
      <vt:lpstr> Overtime Rule – “Restoring and Extending Overtime Protections”</vt:lpstr>
      <vt:lpstr> Updates to ESST </vt:lpstr>
      <vt:lpstr>Updates to ESST</vt:lpstr>
      <vt:lpstr>Paid Family and Medical Leave (PFML)  </vt:lpstr>
      <vt:lpstr>Paid Family and Medical Leave (PFML)  </vt:lpstr>
      <vt:lpstr>Misclassifying Employees as Contractors </vt:lpstr>
      <vt:lpstr>Misclassifying Employees as Contractors </vt:lpstr>
      <vt:lpstr>Minimum Wage for Ride Share Drivers</vt:lpstr>
      <vt:lpstr>Access to Personnel Files Statute  Now Applies to Smaller Employers</vt:lpstr>
      <vt:lpstr>FTC Ban on Non-Compete Clauses </vt:lpstr>
      <vt:lpstr>FTC Ban on Non-Compete Clauses </vt:lpstr>
      <vt:lpstr>FTC Ban on Non-Compete Clauses </vt:lpstr>
      <vt:lpstr>Status of Non-Compete Agreements in MN</vt:lpstr>
      <vt:lpstr>Ban on Non-Solicitation Provisions in New Service Contracts </vt:lpstr>
      <vt:lpstr>Ban on Non-Solicitation Provisions in New Service Contracts </vt:lpstr>
      <vt:lpstr>Pregnancy and Parenting Leave </vt:lpstr>
      <vt:lpstr>U.S. Pregnant Workers Fairness Act (PWFA) </vt:lpstr>
      <vt:lpstr>Drug Testing – Saliva Testing Now Permitted </vt:lpstr>
      <vt:lpstr>Minnesota Human Rights Act (MHRA) Changes </vt:lpstr>
      <vt:lpstr>Minnesota Human Rights Act (MHRA) Changes </vt:lpstr>
      <vt:lpstr>Minnesota Human Rights Act (MHRA) Changes </vt:lpstr>
      <vt:lpstr>Minimum Wage for Small Employers Eliminated </vt:lpstr>
      <vt:lpstr>Salary Information Required in Job Postings </vt:lpstr>
      <vt:lpstr>New Employer Recordkeeping Requirement</vt:lpstr>
      <vt:lpstr>Gratuities</vt:lpstr>
      <vt:lpstr>Protections for Employee Jury Duty</vt:lpstr>
      <vt:lpstr>EEOC Pay Data Collection Rule</vt:lpstr>
      <vt:lpstr>Political Speech at Work</vt:lpstr>
      <vt:lpstr>Political Speech at Work</vt:lpstr>
      <vt:lpstr>Political Speech at Work</vt:lpstr>
      <vt:lpstr>Employee Handbooks</vt:lpstr>
      <vt:lpstr>Any questions?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Stacey Straka</dc:creator>
  <cp:lastModifiedBy>Griffiths, Greg</cp:lastModifiedBy>
  <cp:revision>109</cp:revision>
  <cp:lastPrinted>2024-07-17T15:02:30Z</cp:lastPrinted>
  <dcterms:created xsi:type="dcterms:W3CDTF">2016-08-31T16:29:33Z</dcterms:created>
  <dcterms:modified xsi:type="dcterms:W3CDTF">2024-07-24T15:51:12Z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0x0101000BF001662C6DA44EAC2408B6FA4CB773</vt:lpwstr>
  </property>
</Properties>
</file>